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20" r:id="rId5"/>
    <p:sldMasterId id="2147483696" r:id="rId6"/>
    <p:sldMasterId id="2147483708" r:id="rId7"/>
  </p:sldMasterIdLst>
  <p:notesMasterIdLst>
    <p:notesMasterId r:id="rId19"/>
  </p:notesMasterIdLst>
  <p:sldIdLst>
    <p:sldId id="259" r:id="rId8"/>
    <p:sldId id="266" r:id="rId9"/>
    <p:sldId id="280" r:id="rId10"/>
    <p:sldId id="278" r:id="rId11"/>
    <p:sldId id="295" r:id="rId12"/>
    <p:sldId id="296" r:id="rId13"/>
    <p:sldId id="297" r:id="rId14"/>
    <p:sldId id="299" r:id="rId15"/>
    <p:sldId id="293" r:id="rId16"/>
    <p:sldId id="273" r:id="rId17"/>
    <p:sldId id="30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F87EAE-6CC1-99D4-8E31-202EF7FA06F2}" name="Trish Wilson" initials="TW" userId="1a8d7cc3620296f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DAEC"/>
    <a:srgbClr val="6683A5"/>
    <a:srgbClr val="F7DAC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BF6D0B-B70E-4EA6-A1F3-86B747F1388E}" v="6" dt="2024-04-03T01:09:28.9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447" autoAdjust="0"/>
  </p:normalViewPr>
  <p:slideViewPr>
    <p:cSldViewPr snapToGrid="0">
      <p:cViewPr>
        <p:scale>
          <a:sx n="200" d="100"/>
          <a:sy n="200" d="100"/>
        </p:scale>
        <p:origin x="3192" y="-16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sh Wilson" userId="1a8d7cc3620296f7" providerId="LiveId" clId="{3DB67A48-97B0-480C-A383-A60D0E38D7AB}"/>
    <pc:docChg chg="undo custSel modSld">
      <pc:chgData name="Trish Wilson" userId="1a8d7cc3620296f7" providerId="LiveId" clId="{3DB67A48-97B0-480C-A383-A60D0E38D7AB}" dt="2024-03-18T23:10:10.150" v="154" actId="20577"/>
      <pc:docMkLst>
        <pc:docMk/>
      </pc:docMkLst>
      <pc:sldChg chg="modSp mod addCm modNotesTx">
        <pc:chgData name="Trish Wilson" userId="1a8d7cc3620296f7" providerId="LiveId" clId="{3DB67A48-97B0-480C-A383-A60D0E38D7AB}" dt="2024-03-18T22:48:41.311" v="120"/>
        <pc:sldMkLst>
          <pc:docMk/>
          <pc:sldMk cId="3990615424" sldId="266"/>
        </pc:sldMkLst>
        <pc:spChg chg="mod">
          <ac:chgData name="Trish Wilson" userId="1a8d7cc3620296f7" providerId="LiveId" clId="{3DB67A48-97B0-480C-A383-A60D0E38D7AB}" dt="2024-03-18T22:22:11.775" v="16" actId="20577"/>
          <ac:spMkLst>
            <pc:docMk/>
            <pc:sldMk cId="3990615424" sldId="266"/>
            <ac:spMk id="6" creationId="{14681270-0F63-1AF0-026E-6D9AC23CEE8B}"/>
          </ac:spMkLst>
        </pc:spChg>
        <pc:spChg chg="mod">
          <ac:chgData name="Trish Wilson" userId="1a8d7cc3620296f7" providerId="LiveId" clId="{3DB67A48-97B0-480C-A383-A60D0E38D7AB}" dt="2024-03-18T22:26:09.432" v="25" actId="20577"/>
          <ac:spMkLst>
            <pc:docMk/>
            <pc:sldMk cId="3990615424" sldId="266"/>
            <ac:spMk id="7" creationId="{460047D6-5419-1A0C-4CE4-88452AC79042}"/>
          </ac:spMkLst>
        </pc:spChg>
        <pc:spChg chg="mod">
          <ac:chgData name="Trish Wilson" userId="1a8d7cc3620296f7" providerId="LiveId" clId="{3DB67A48-97B0-480C-A383-A60D0E38D7AB}" dt="2024-03-18T22:28:23.511" v="27" actId="20577"/>
          <ac:spMkLst>
            <pc:docMk/>
            <pc:sldMk cId="3990615424" sldId="266"/>
            <ac:spMk id="10" creationId="{49962BC8-C361-F29C-354A-FF718A1F276F}"/>
          </ac:spMkLst>
        </pc:spChg>
      </pc:sldChg>
      <pc:sldChg chg="modNotesTx">
        <pc:chgData name="Trish Wilson" userId="1a8d7cc3620296f7" providerId="LiveId" clId="{3DB67A48-97B0-480C-A383-A60D0E38D7AB}" dt="2024-03-18T23:08:13.540" v="152" actId="20577"/>
        <pc:sldMkLst>
          <pc:docMk/>
          <pc:sldMk cId="36632211" sldId="273"/>
        </pc:sldMkLst>
      </pc:sldChg>
      <pc:sldChg chg="modSp mod">
        <pc:chgData name="Trish Wilson" userId="1a8d7cc3620296f7" providerId="LiveId" clId="{3DB67A48-97B0-480C-A383-A60D0E38D7AB}" dt="2024-03-18T23:10:10.150" v="154" actId="20577"/>
        <pc:sldMkLst>
          <pc:docMk/>
          <pc:sldMk cId="2255164345" sldId="278"/>
        </pc:sldMkLst>
        <pc:spChg chg="mod">
          <ac:chgData name="Trish Wilson" userId="1a8d7cc3620296f7" providerId="LiveId" clId="{3DB67A48-97B0-480C-A383-A60D0E38D7AB}" dt="2024-03-18T22:41:34.651" v="49" actId="1076"/>
          <ac:spMkLst>
            <pc:docMk/>
            <pc:sldMk cId="2255164345" sldId="278"/>
            <ac:spMk id="3" creationId="{793B3BBA-8E91-31D7-749D-ABA02BA799B3}"/>
          </ac:spMkLst>
        </pc:spChg>
        <pc:spChg chg="mod">
          <ac:chgData name="Trish Wilson" userId="1a8d7cc3620296f7" providerId="LiveId" clId="{3DB67A48-97B0-480C-A383-A60D0E38D7AB}" dt="2024-03-18T22:42:05.756" v="55" actId="1076"/>
          <ac:spMkLst>
            <pc:docMk/>
            <pc:sldMk cId="2255164345" sldId="278"/>
            <ac:spMk id="4" creationId="{D0D49AD9-B6DA-E1E3-2E1D-6A558EDB6D08}"/>
          </ac:spMkLst>
        </pc:spChg>
        <pc:spChg chg="mod">
          <ac:chgData name="Trish Wilson" userId="1a8d7cc3620296f7" providerId="LiveId" clId="{3DB67A48-97B0-480C-A383-A60D0E38D7AB}" dt="2024-03-18T22:41:52.102" v="53" actId="1076"/>
          <ac:spMkLst>
            <pc:docMk/>
            <pc:sldMk cId="2255164345" sldId="278"/>
            <ac:spMk id="5" creationId="{3CB76294-A00D-DB7F-A14A-C0C5F8286E92}"/>
          </ac:spMkLst>
        </pc:spChg>
        <pc:spChg chg="mod">
          <ac:chgData name="Trish Wilson" userId="1a8d7cc3620296f7" providerId="LiveId" clId="{3DB67A48-97B0-480C-A383-A60D0E38D7AB}" dt="2024-03-18T23:10:10.150" v="154" actId="20577"/>
          <ac:spMkLst>
            <pc:docMk/>
            <pc:sldMk cId="2255164345" sldId="278"/>
            <ac:spMk id="6" creationId="{66AD10B9-B481-11DC-9E16-9B6FE3B620A0}"/>
          </ac:spMkLst>
        </pc:spChg>
        <pc:spChg chg="mod">
          <ac:chgData name="Trish Wilson" userId="1a8d7cc3620296f7" providerId="LiveId" clId="{3DB67A48-97B0-480C-A383-A60D0E38D7AB}" dt="2024-03-18T22:46:06.015" v="101" actId="20577"/>
          <ac:spMkLst>
            <pc:docMk/>
            <pc:sldMk cId="2255164345" sldId="278"/>
            <ac:spMk id="7" creationId="{2944F0EB-CA32-543A-BBCA-0438B699BDBC}"/>
          </ac:spMkLst>
        </pc:spChg>
        <pc:spChg chg="mod">
          <ac:chgData name="Trish Wilson" userId="1a8d7cc3620296f7" providerId="LiveId" clId="{3DB67A48-97B0-480C-A383-A60D0E38D7AB}" dt="2024-03-18T22:41:39.908" v="50" actId="1076"/>
          <ac:spMkLst>
            <pc:docMk/>
            <pc:sldMk cId="2255164345" sldId="278"/>
            <ac:spMk id="8" creationId="{7EE157B5-C2E1-C908-90E3-4C8730D0F9C3}"/>
          </ac:spMkLst>
        </pc:spChg>
        <pc:spChg chg="mod">
          <ac:chgData name="Trish Wilson" userId="1a8d7cc3620296f7" providerId="LiveId" clId="{3DB67A48-97B0-480C-A383-A60D0E38D7AB}" dt="2024-03-18T22:45:35.382" v="98" actId="948"/>
          <ac:spMkLst>
            <pc:docMk/>
            <pc:sldMk cId="2255164345" sldId="278"/>
            <ac:spMk id="11" creationId="{41F7E40C-E07E-BD35-758B-FE6AC5649567}"/>
          </ac:spMkLst>
        </pc:spChg>
      </pc:sldChg>
      <pc:sldChg chg="modSp mod">
        <pc:chgData name="Trish Wilson" userId="1a8d7cc3620296f7" providerId="LiveId" clId="{3DB67A48-97B0-480C-A383-A60D0E38D7AB}" dt="2024-03-18T22:32:12.866" v="45" actId="20577"/>
        <pc:sldMkLst>
          <pc:docMk/>
          <pc:sldMk cId="3274972953" sldId="280"/>
        </pc:sldMkLst>
        <pc:spChg chg="mod">
          <ac:chgData name="Trish Wilson" userId="1a8d7cc3620296f7" providerId="LiveId" clId="{3DB67A48-97B0-480C-A383-A60D0E38D7AB}" dt="2024-03-18T05:04:51.843" v="2" actId="20577"/>
          <ac:spMkLst>
            <pc:docMk/>
            <pc:sldMk cId="3274972953" sldId="280"/>
            <ac:spMk id="2" creationId="{BDF8656F-FA23-ED47-9212-F92D8E426F7D}"/>
          </ac:spMkLst>
        </pc:spChg>
        <pc:spChg chg="mod">
          <ac:chgData name="Trish Wilson" userId="1a8d7cc3620296f7" providerId="LiveId" clId="{3DB67A48-97B0-480C-A383-A60D0E38D7AB}" dt="2024-03-18T05:05:03.616" v="6" actId="20577"/>
          <ac:spMkLst>
            <pc:docMk/>
            <pc:sldMk cId="3274972953" sldId="280"/>
            <ac:spMk id="4" creationId="{31F6021C-DBDC-ACB6-1BE4-87B8DD424CE4}"/>
          </ac:spMkLst>
        </pc:spChg>
        <pc:spChg chg="mod">
          <ac:chgData name="Trish Wilson" userId="1a8d7cc3620296f7" providerId="LiveId" clId="{3DB67A48-97B0-480C-A383-A60D0E38D7AB}" dt="2024-03-18T22:32:12.866" v="45" actId="20577"/>
          <ac:spMkLst>
            <pc:docMk/>
            <pc:sldMk cId="3274972953" sldId="280"/>
            <ac:spMk id="7" creationId="{413CC614-AF9F-E673-BCF7-CA6FD7870BF8}"/>
          </ac:spMkLst>
        </pc:spChg>
      </pc:sldChg>
      <pc:sldChg chg="modSp mod modNotesTx">
        <pc:chgData name="Trish Wilson" userId="1a8d7cc3620296f7" providerId="LiveId" clId="{3DB67A48-97B0-480C-A383-A60D0E38D7AB}" dt="2024-03-18T23:06:19.583" v="132" actId="20577"/>
        <pc:sldMkLst>
          <pc:docMk/>
          <pc:sldMk cId="3654807481" sldId="293"/>
        </pc:sldMkLst>
        <pc:spChg chg="mod">
          <ac:chgData name="Trish Wilson" userId="1a8d7cc3620296f7" providerId="LiveId" clId="{3DB67A48-97B0-480C-A383-A60D0E38D7AB}" dt="2024-03-18T23:06:06.707" v="130" actId="20577"/>
          <ac:spMkLst>
            <pc:docMk/>
            <pc:sldMk cId="3654807481" sldId="293"/>
            <ac:spMk id="10" creationId="{2DF5774F-B1B5-027A-4036-D2754FFB86F7}"/>
          </ac:spMkLst>
        </pc:spChg>
      </pc:sldChg>
      <pc:sldChg chg="modSp mod addCm">
        <pc:chgData name="Trish Wilson" userId="1a8d7cc3620296f7" providerId="LiveId" clId="{3DB67A48-97B0-480C-A383-A60D0E38D7AB}" dt="2024-03-18T23:10:02.835" v="153" actId="20577"/>
        <pc:sldMkLst>
          <pc:docMk/>
          <pc:sldMk cId="814793091" sldId="295"/>
        </pc:sldMkLst>
        <pc:spChg chg="mod">
          <ac:chgData name="Trish Wilson" userId="1a8d7cc3620296f7" providerId="LiveId" clId="{3DB67A48-97B0-480C-A383-A60D0E38D7AB}" dt="2024-03-18T22:44:51.278" v="95" actId="20577"/>
          <ac:spMkLst>
            <pc:docMk/>
            <pc:sldMk cId="814793091" sldId="295"/>
            <ac:spMk id="2" creationId="{2B959807-1DE5-7067-480D-2EE9B5A63ED6}"/>
          </ac:spMkLst>
        </pc:spChg>
        <pc:spChg chg="mod">
          <ac:chgData name="Trish Wilson" userId="1a8d7cc3620296f7" providerId="LiveId" clId="{3DB67A48-97B0-480C-A383-A60D0E38D7AB}" dt="2024-03-18T05:05:27.755" v="12" actId="20577"/>
          <ac:spMkLst>
            <pc:docMk/>
            <pc:sldMk cId="814793091" sldId="295"/>
            <ac:spMk id="4" creationId="{D0D49AD9-B6DA-E1E3-2E1D-6A558EDB6D08}"/>
          </ac:spMkLst>
        </pc:spChg>
        <pc:spChg chg="mod">
          <ac:chgData name="Trish Wilson" userId="1a8d7cc3620296f7" providerId="LiveId" clId="{3DB67A48-97B0-480C-A383-A60D0E38D7AB}" dt="2024-03-18T23:10:02.835" v="153" actId="20577"/>
          <ac:spMkLst>
            <pc:docMk/>
            <pc:sldMk cId="814793091" sldId="295"/>
            <ac:spMk id="6" creationId="{66AD10B9-B481-11DC-9E16-9B6FE3B620A0}"/>
          </ac:spMkLst>
        </pc:spChg>
        <pc:spChg chg="mod">
          <ac:chgData name="Trish Wilson" userId="1a8d7cc3620296f7" providerId="LiveId" clId="{3DB67A48-97B0-480C-A383-A60D0E38D7AB}" dt="2024-03-18T22:45:59.703" v="100" actId="20577"/>
          <ac:spMkLst>
            <pc:docMk/>
            <pc:sldMk cId="814793091" sldId="295"/>
            <ac:spMk id="7" creationId="{2944F0EB-CA32-543A-BBCA-0438B699BDBC}"/>
          </ac:spMkLst>
        </pc:spChg>
        <pc:spChg chg="mod">
          <ac:chgData name="Trish Wilson" userId="1a8d7cc3620296f7" providerId="LiveId" clId="{3DB67A48-97B0-480C-A383-A60D0E38D7AB}" dt="2024-03-18T22:48:06.951" v="118" actId="1076"/>
          <ac:spMkLst>
            <pc:docMk/>
            <pc:sldMk cId="814793091" sldId="295"/>
            <ac:spMk id="10" creationId="{7ED51162-3706-1C0D-3443-626C790D704F}"/>
          </ac:spMkLst>
        </pc:spChg>
        <pc:spChg chg="mod">
          <ac:chgData name="Trish Wilson" userId="1a8d7cc3620296f7" providerId="LiveId" clId="{3DB67A48-97B0-480C-A383-A60D0E38D7AB}" dt="2024-03-18T22:48:20.894" v="119" actId="20577"/>
          <ac:spMkLst>
            <pc:docMk/>
            <pc:sldMk cId="814793091" sldId="295"/>
            <ac:spMk id="11" creationId="{41F7E40C-E07E-BD35-758B-FE6AC5649567}"/>
          </ac:spMkLst>
        </pc:spChg>
      </pc:sldChg>
      <pc:sldChg chg="modSp">
        <pc:chgData name="Trish Wilson" userId="1a8d7cc3620296f7" providerId="LiveId" clId="{3DB67A48-97B0-480C-A383-A60D0E38D7AB}" dt="2024-03-18T23:05:38.597" v="129" actId="20577"/>
        <pc:sldMkLst>
          <pc:docMk/>
          <pc:sldMk cId="3350166663" sldId="297"/>
        </pc:sldMkLst>
        <pc:spChg chg="mod">
          <ac:chgData name="Trish Wilson" userId="1a8d7cc3620296f7" providerId="LiveId" clId="{3DB67A48-97B0-480C-A383-A60D0E38D7AB}" dt="2024-03-18T23:05:38.597" v="129" actId="20577"/>
          <ac:spMkLst>
            <pc:docMk/>
            <pc:sldMk cId="3350166663" sldId="297"/>
            <ac:spMk id="5" creationId="{CA59089C-F291-95A1-FD93-20A073430AE9}"/>
          </ac:spMkLst>
        </pc:spChg>
      </pc:sldChg>
    </pc:docChg>
  </pc:docChgLst>
  <pc:docChgLst>
    <pc:chgData name="Alison Laming" userId="7425d2b2-954e-4809-ab5f-8b9bb8823a01" providerId="ADAL" clId="{8FBF6D0B-B70E-4EA6-A1F3-86B747F1388E}"/>
    <pc:docChg chg="undo custSel modSld">
      <pc:chgData name="Alison Laming" userId="7425d2b2-954e-4809-ab5f-8b9bb8823a01" providerId="ADAL" clId="{8FBF6D0B-B70E-4EA6-A1F3-86B747F1388E}" dt="2024-05-08T03:28:01.375" v="46" actId="255"/>
      <pc:docMkLst>
        <pc:docMk/>
      </pc:docMkLst>
      <pc:sldChg chg="modSp mod">
        <pc:chgData name="Alison Laming" userId="7425d2b2-954e-4809-ab5f-8b9bb8823a01" providerId="ADAL" clId="{8FBF6D0B-B70E-4EA6-A1F3-86B747F1388E}" dt="2024-05-08T01:58:53.438" v="24" actId="20577"/>
        <pc:sldMkLst>
          <pc:docMk/>
          <pc:sldMk cId="3963661964" sldId="259"/>
        </pc:sldMkLst>
        <pc:spChg chg="mod">
          <ac:chgData name="Alison Laming" userId="7425d2b2-954e-4809-ab5f-8b9bb8823a01" providerId="ADAL" clId="{8FBF6D0B-B70E-4EA6-A1F3-86B747F1388E}" dt="2024-05-08T01:58:53.438" v="24" actId="20577"/>
          <ac:spMkLst>
            <pc:docMk/>
            <pc:sldMk cId="3963661964" sldId="259"/>
            <ac:spMk id="11" creationId="{DF1EA74F-82EC-A729-63CA-EED31BC511D1}"/>
          </ac:spMkLst>
        </pc:spChg>
      </pc:sldChg>
      <pc:sldChg chg="addSp delSp modSp mod">
        <pc:chgData name="Alison Laming" userId="7425d2b2-954e-4809-ab5f-8b9bb8823a01" providerId="ADAL" clId="{8FBF6D0B-B70E-4EA6-A1F3-86B747F1388E}" dt="2024-04-03T01:08:04.906" v="2" actId="1076"/>
        <pc:sldMkLst>
          <pc:docMk/>
          <pc:sldMk cId="3990615424" sldId="266"/>
        </pc:sldMkLst>
        <pc:spChg chg="add mod">
          <ac:chgData name="Alison Laming" userId="7425d2b2-954e-4809-ab5f-8b9bb8823a01" providerId="ADAL" clId="{8FBF6D0B-B70E-4EA6-A1F3-86B747F1388E}" dt="2024-04-03T01:08:04.906" v="2" actId="1076"/>
          <ac:spMkLst>
            <pc:docMk/>
            <pc:sldMk cId="3990615424" sldId="266"/>
            <ac:spMk id="2" creationId="{D4548512-D60A-0D0C-FDB1-A6D0066ACAE5}"/>
          </ac:spMkLst>
        </pc:spChg>
        <pc:picChg chg="del">
          <ac:chgData name="Alison Laming" userId="7425d2b2-954e-4809-ab5f-8b9bb8823a01" providerId="ADAL" clId="{8FBF6D0B-B70E-4EA6-A1F3-86B747F1388E}" dt="2024-04-03T01:07:58.879" v="0" actId="478"/>
          <ac:picMkLst>
            <pc:docMk/>
            <pc:sldMk cId="3990615424" sldId="266"/>
            <ac:picMk id="8" creationId="{383A3A75-D071-252C-8074-E4BBD7314B8E}"/>
          </ac:picMkLst>
        </pc:picChg>
      </pc:sldChg>
      <pc:sldChg chg="addSp delSp modSp mod">
        <pc:chgData name="Alison Laming" userId="7425d2b2-954e-4809-ab5f-8b9bb8823a01" providerId="ADAL" clId="{8FBF6D0B-B70E-4EA6-A1F3-86B747F1388E}" dt="2024-04-03T01:09:02.009" v="17" actId="167"/>
        <pc:sldMkLst>
          <pc:docMk/>
          <pc:sldMk cId="36632211" sldId="273"/>
        </pc:sldMkLst>
        <pc:spChg chg="add mod ord">
          <ac:chgData name="Alison Laming" userId="7425d2b2-954e-4809-ab5f-8b9bb8823a01" providerId="ADAL" clId="{8FBF6D0B-B70E-4EA6-A1F3-86B747F1388E}" dt="2024-04-03T01:09:02.009" v="17" actId="167"/>
          <ac:spMkLst>
            <pc:docMk/>
            <pc:sldMk cId="36632211" sldId="273"/>
            <ac:spMk id="2" creationId="{295F2673-7753-E04E-1BB9-64362129A606}"/>
          </ac:spMkLst>
        </pc:spChg>
        <pc:picChg chg="del">
          <ac:chgData name="Alison Laming" userId="7425d2b2-954e-4809-ab5f-8b9bb8823a01" providerId="ADAL" clId="{8FBF6D0B-B70E-4EA6-A1F3-86B747F1388E}" dt="2024-04-03T01:08:55.572" v="14" actId="478"/>
          <ac:picMkLst>
            <pc:docMk/>
            <pc:sldMk cId="36632211" sldId="273"/>
            <ac:picMk id="6" creationId="{43BE554F-38BB-5225-AC49-1D62231AA705}"/>
          </ac:picMkLst>
        </pc:picChg>
      </pc:sldChg>
      <pc:sldChg chg="addSp delSp modSp mod">
        <pc:chgData name="Alison Laming" userId="7425d2b2-954e-4809-ab5f-8b9bb8823a01" providerId="ADAL" clId="{8FBF6D0B-B70E-4EA6-A1F3-86B747F1388E}" dt="2024-04-03T01:08:23.968" v="9" actId="167"/>
        <pc:sldMkLst>
          <pc:docMk/>
          <pc:sldMk cId="2255164345" sldId="278"/>
        </pc:sldMkLst>
        <pc:spChg chg="add mod ord">
          <ac:chgData name="Alison Laming" userId="7425d2b2-954e-4809-ab5f-8b9bb8823a01" providerId="ADAL" clId="{8FBF6D0B-B70E-4EA6-A1F3-86B747F1388E}" dt="2024-04-03T01:08:23.968" v="9" actId="167"/>
          <ac:spMkLst>
            <pc:docMk/>
            <pc:sldMk cId="2255164345" sldId="278"/>
            <ac:spMk id="2" creationId="{C918A467-DADF-EEB0-1469-D9D7D25BE5BD}"/>
          </ac:spMkLst>
        </pc:spChg>
        <pc:picChg chg="del">
          <ac:chgData name="Alison Laming" userId="7425d2b2-954e-4809-ab5f-8b9bb8823a01" providerId="ADAL" clId="{8FBF6D0B-B70E-4EA6-A1F3-86B747F1388E}" dt="2024-04-03T01:08:16.036" v="6" actId="478"/>
          <ac:picMkLst>
            <pc:docMk/>
            <pc:sldMk cId="2255164345" sldId="278"/>
            <ac:picMk id="9" creationId="{4320E6A7-B8C2-B28A-AF1A-BC9F51DC9CC0}"/>
          </ac:picMkLst>
        </pc:picChg>
      </pc:sldChg>
      <pc:sldChg chg="addSp delSp modSp mod">
        <pc:chgData name="Alison Laming" userId="7425d2b2-954e-4809-ab5f-8b9bb8823a01" providerId="ADAL" clId="{8FBF6D0B-B70E-4EA6-A1F3-86B747F1388E}" dt="2024-05-08T03:28:01.375" v="46" actId="255"/>
        <pc:sldMkLst>
          <pc:docMk/>
          <pc:sldMk cId="3274972953" sldId="280"/>
        </pc:sldMkLst>
        <pc:spChg chg="add mod">
          <ac:chgData name="Alison Laming" userId="7425d2b2-954e-4809-ab5f-8b9bb8823a01" providerId="ADAL" clId="{8FBF6D0B-B70E-4EA6-A1F3-86B747F1388E}" dt="2024-04-03T01:08:12.296" v="5" actId="1076"/>
          <ac:spMkLst>
            <pc:docMk/>
            <pc:sldMk cId="3274972953" sldId="280"/>
            <ac:spMk id="3" creationId="{12EA33C2-8B24-EC9F-3DBE-8FABD34E96EE}"/>
          </ac:spMkLst>
        </pc:spChg>
        <pc:spChg chg="mod">
          <ac:chgData name="Alison Laming" userId="7425d2b2-954e-4809-ab5f-8b9bb8823a01" providerId="ADAL" clId="{8FBF6D0B-B70E-4EA6-A1F3-86B747F1388E}" dt="2024-05-08T03:24:29.281" v="28" actId="1076"/>
          <ac:spMkLst>
            <pc:docMk/>
            <pc:sldMk cId="3274972953" sldId="280"/>
            <ac:spMk id="4" creationId="{31F6021C-DBDC-ACB6-1BE4-87B8DD424CE4}"/>
          </ac:spMkLst>
        </pc:spChg>
        <pc:spChg chg="add mod">
          <ac:chgData name="Alison Laming" userId="7425d2b2-954e-4809-ab5f-8b9bb8823a01" providerId="ADAL" clId="{8FBF6D0B-B70E-4EA6-A1F3-86B747F1388E}" dt="2024-05-08T03:28:01.375" v="46" actId="255"/>
          <ac:spMkLst>
            <pc:docMk/>
            <pc:sldMk cId="3274972953" sldId="280"/>
            <ac:spMk id="10" creationId="{5B90BC0B-1331-9825-258B-CA8513855AC1}"/>
          </ac:spMkLst>
        </pc:spChg>
        <pc:picChg chg="del">
          <ac:chgData name="Alison Laming" userId="7425d2b2-954e-4809-ab5f-8b9bb8823a01" providerId="ADAL" clId="{8FBF6D0B-B70E-4EA6-A1F3-86B747F1388E}" dt="2024-04-03T01:08:09.916" v="3" actId="478"/>
          <ac:picMkLst>
            <pc:docMk/>
            <pc:sldMk cId="3274972953" sldId="280"/>
            <ac:picMk id="5" creationId="{DDE8FBF3-1132-7974-624A-864A0D598949}"/>
          </ac:picMkLst>
        </pc:picChg>
        <pc:picChg chg="add mod">
          <ac:chgData name="Alison Laming" userId="7425d2b2-954e-4809-ab5f-8b9bb8823a01" providerId="ADAL" clId="{8FBF6D0B-B70E-4EA6-A1F3-86B747F1388E}" dt="2024-05-08T03:26:59.240" v="36" actId="1076"/>
          <ac:picMkLst>
            <pc:docMk/>
            <pc:sldMk cId="3274972953" sldId="280"/>
            <ac:picMk id="8" creationId="{6FA20311-FC21-A384-C399-695AEF1DA853}"/>
          </ac:picMkLst>
        </pc:picChg>
      </pc:sldChg>
      <pc:sldChg chg="addSp delSp modSp mod">
        <pc:chgData name="Alison Laming" userId="7425d2b2-954e-4809-ab5f-8b9bb8823a01" providerId="ADAL" clId="{8FBF6D0B-B70E-4EA6-A1F3-86B747F1388E}" dt="2024-04-03T01:08:35.622" v="13" actId="167"/>
        <pc:sldMkLst>
          <pc:docMk/>
          <pc:sldMk cId="814793091" sldId="295"/>
        </pc:sldMkLst>
        <pc:spChg chg="add mod ord">
          <ac:chgData name="Alison Laming" userId="7425d2b2-954e-4809-ab5f-8b9bb8823a01" providerId="ADAL" clId="{8FBF6D0B-B70E-4EA6-A1F3-86B747F1388E}" dt="2024-04-03T01:08:35.622" v="13" actId="167"/>
          <ac:spMkLst>
            <pc:docMk/>
            <pc:sldMk cId="814793091" sldId="295"/>
            <ac:spMk id="12" creationId="{BF7B5797-B442-DE10-5500-93E98CD93725}"/>
          </ac:spMkLst>
        </pc:spChg>
        <pc:picChg chg="del">
          <ac:chgData name="Alison Laming" userId="7425d2b2-954e-4809-ab5f-8b9bb8823a01" providerId="ADAL" clId="{8FBF6D0B-B70E-4EA6-A1F3-86B747F1388E}" dt="2024-04-03T01:08:29.165" v="10" actId="478"/>
          <ac:picMkLst>
            <pc:docMk/>
            <pc:sldMk cId="814793091" sldId="295"/>
            <ac:picMk id="9" creationId="{4320E6A7-B8C2-B28A-AF1A-BC9F51DC9CC0}"/>
          </ac:picMkLst>
        </pc:picChg>
      </pc:sldChg>
      <pc:sldChg chg="modSp mod">
        <pc:chgData name="Alison Laming" userId="7425d2b2-954e-4809-ab5f-8b9bb8823a01" providerId="ADAL" clId="{8FBF6D0B-B70E-4EA6-A1F3-86B747F1388E}" dt="2024-04-03T01:09:30.613" v="20" actId="962"/>
        <pc:sldMkLst>
          <pc:docMk/>
          <pc:sldMk cId="2105922158" sldId="300"/>
        </pc:sldMkLst>
        <pc:picChg chg="mod">
          <ac:chgData name="Alison Laming" userId="7425d2b2-954e-4809-ab5f-8b9bb8823a01" providerId="ADAL" clId="{8FBF6D0B-B70E-4EA6-A1F3-86B747F1388E}" dt="2024-04-03T01:09:30.613" v="20" actId="962"/>
          <ac:picMkLst>
            <pc:docMk/>
            <pc:sldMk cId="2105922158" sldId="300"/>
            <ac:picMk id="2" creationId="{4DAF5C68-D37B-4147-7CA8-397B9BE80D0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rriculum.edu.au\networkgroups\Digital%20Teaching%20and%20Learning\Projects\18749%20Maths%20Hub\Content\Lesson%20Plans\9_Content%20entry\Batch%204_10%20Primary\1_5%20Nerida\Lesson%205\Final\Class%20ranking%20spreadsheet_Excel.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2"/>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EB95-4114-831D-9CBA66B99702}"/>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EB95-4114-831D-9CBA66B99702}"/>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EB95-4114-831D-9CBA66B99702}"/>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EB95-4114-831D-9CBA66B99702}"/>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EB95-4114-831D-9CBA66B99702}"/>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EB95-4114-831D-9CBA66B99702}"/>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EB95-4114-831D-9CBA66B99702}"/>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c:ext xmlns:c16="http://schemas.microsoft.com/office/drawing/2014/chart" uri="{C3380CC4-5D6E-409C-BE32-E72D297353CC}">
                <c16:uniqueId val="{0000000F-EB95-4114-831D-9CBA66B9970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'Threats ranked 1'!$A$2:$A$7</c:f>
              <c:strCache>
                <c:ptCount val="6"/>
                <c:pt idx="0">
                  <c:v>Pollution of waterways – with plastics and non-biodegradable material  </c:v>
                </c:pt>
                <c:pt idx="1">
                  <c:v>Predators – other predator birds competing for limited food </c:v>
                </c:pt>
                <c:pt idx="2">
                  <c:v>Removal of their habitat due to human activities  </c:v>
                </c:pt>
                <c:pt idx="3">
                  <c:v>Collision with power lines and wind turbines   </c:v>
                </c:pt>
                <c:pt idx="4">
                  <c:v>Pesticides and heavy metals – enter the food chain and kill very young osprey  </c:v>
                </c:pt>
                <c:pt idx="5">
                  <c:v>Hunting, trapping and egg collection by humans </c:v>
                </c:pt>
              </c:strCache>
            </c:strRef>
          </c:cat>
          <c:val>
            <c:numRef>
              <c:f>'Threats ranked 1'!$C$2:$C$7</c:f>
              <c:numCache>
                <c:formatCode>0%</c:formatCode>
                <c:ptCount val="6"/>
                <c:pt idx="0">
                  <c:v>6.6666666666666666E-2</c:v>
                </c:pt>
                <c:pt idx="1">
                  <c:v>0.13333333333333333</c:v>
                </c:pt>
                <c:pt idx="2">
                  <c:v>0.26666666666666666</c:v>
                </c:pt>
                <c:pt idx="3">
                  <c:v>6.6666666666666666E-2</c:v>
                </c:pt>
                <c:pt idx="4">
                  <c:v>6.6666666666666666E-2</c:v>
                </c:pt>
                <c:pt idx="5">
                  <c:v>6.6666666666666666E-2</c:v>
                </c:pt>
              </c:numCache>
            </c:numRef>
          </c:val>
          <c:extLst>
            <c:ext xmlns:c16="http://schemas.microsoft.com/office/drawing/2014/chart" uri="{C3380CC4-5D6E-409C-BE32-E72D297353CC}">
              <c16:uniqueId val="{00000010-EB95-4114-831D-9CBA66B99702}"/>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rtl="0">
              <a:defRPr sz="1200" b="0" i="0" u="none" strike="noStrike" kern="1200" baseline="0">
                <a:solidFill>
                  <a:schemeClr val="dk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rtl="0">
              <a:defRPr sz="1200" b="0" i="0" u="none" strike="noStrike" kern="1200" baseline="0">
                <a:solidFill>
                  <a:schemeClr val="dk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rtl="0">
              <a:defRPr sz="1200" b="0" i="0" u="none" strike="noStrike" kern="1200" baseline="0">
                <a:solidFill>
                  <a:schemeClr val="dk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rtl="0">
              <a:defRPr sz="1200" b="0" i="0" u="none" strike="noStrike" kern="1200" baseline="0">
                <a:solidFill>
                  <a:schemeClr val="dk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rtl="0">
              <a:defRPr sz="1200" b="0" i="0" u="none" strike="noStrike" kern="1200" baseline="0">
                <a:solidFill>
                  <a:schemeClr val="dk1">
                    <a:lumMod val="65000"/>
                    <a:lumOff val="35000"/>
                  </a:schemeClr>
                </a:solidFill>
                <a:latin typeface="+mn-lt"/>
                <a:ea typeface="+mn-ea"/>
                <a:cs typeface="+mn-cs"/>
              </a:defRPr>
            </a:pPr>
            <a:endParaRPr lang="en-US"/>
          </a:p>
        </c:txPr>
      </c:legendEntry>
      <c:legendEntry>
        <c:idx val="5"/>
        <c:txPr>
          <a:bodyPr rot="0" spcFirstLastPara="1" vertOverflow="ellipsis" vert="horz" wrap="square" anchor="ctr" anchorCtr="1"/>
          <a:lstStyle/>
          <a:p>
            <a:pPr rtl="0">
              <a:defRPr sz="1200" b="0" i="0" u="none" strike="noStrike" kern="1200" baseline="0">
                <a:solidFill>
                  <a:schemeClr val="dk1">
                    <a:lumMod val="65000"/>
                    <a:lumOff val="35000"/>
                  </a:schemeClr>
                </a:solidFill>
                <a:latin typeface="+mn-lt"/>
                <a:ea typeface="+mn-ea"/>
                <a:cs typeface="+mn-cs"/>
              </a:defRPr>
            </a:pPr>
            <a:endParaRPr lang="en-US"/>
          </a:p>
        </c:txPr>
      </c:legendEntry>
      <c:layout>
        <c:manualLayout>
          <c:xMode val="edge"/>
          <c:yMode val="edge"/>
          <c:x val="0.58587588568596305"/>
          <c:y val="8.4442344706911643E-2"/>
          <c:w val="0.40554042332691248"/>
          <c:h val="0.66222642169728785"/>
        </c:manualLayout>
      </c:layout>
      <c:overlay val="0"/>
      <c:spPr>
        <a:solidFill>
          <a:schemeClr val="lt1">
            <a:alpha val="50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1256A4-61FE-4A76-BB28-6B79A6931F6F}" type="datetimeFigureOut">
              <a:rPr lang="en-AU" smtClean="0"/>
              <a:t>8/05/2024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904A82-F77A-4F2F-A04D-9E9D63F3DBDF}" type="slidenum">
              <a:rPr lang="en-AU" smtClean="0"/>
              <a:t>‹#›</a:t>
            </a:fld>
            <a:endParaRPr lang="en-AU"/>
          </a:p>
        </p:txBody>
      </p:sp>
    </p:spTree>
    <p:extLst>
      <p:ext uri="{BB962C8B-B14F-4D97-AF65-F5344CB8AC3E}">
        <p14:creationId xmlns:p14="http://schemas.microsoft.com/office/powerpoint/2010/main" val="310269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D904A82-F77A-4F2F-A04D-9E9D63F3DBDF}" type="slidenum">
              <a:rPr lang="en-AU" smtClean="0"/>
              <a:t>1</a:t>
            </a:fld>
            <a:endParaRPr lang="en-AU"/>
          </a:p>
        </p:txBody>
      </p:sp>
    </p:spTree>
    <p:extLst>
      <p:ext uri="{BB962C8B-B14F-4D97-AF65-F5344CB8AC3E}">
        <p14:creationId xmlns:p14="http://schemas.microsoft.com/office/powerpoint/2010/main" val="2082043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Q1.</a:t>
            </a:r>
            <a:br>
              <a:rPr lang="en-AU" sz="1200" b="0" i="0" kern="1200" dirty="0">
                <a:solidFill>
                  <a:schemeClr val="tx1"/>
                </a:solidFill>
                <a:effectLst/>
                <a:latin typeface="+mn-lt"/>
                <a:ea typeface="+mn-ea"/>
                <a:cs typeface="+mn-cs"/>
              </a:rPr>
            </a:br>
            <a:r>
              <a:rPr lang="en-AU" sz="1200" b="0" i="0" kern="1200" dirty="0">
                <a:solidFill>
                  <a:schemeClr val="tx1"/>
                </a:solidFill>
                <a:effectLst/>
                <a:latin typeface="+mn-lt"/>
                <a:ea typeface="+mn-ea"/>
                <a:cs typeface="+mn-cs"/>
              </a:rPr>
              <a:t>To calculate the increase in the number of birds from 1981 to 1990, we can find the difference between the total number of breeding pairs in 1990 (62 pairs) and 1981 (26 pairs) and then multiply that difference by 2 (since each pair represents 2 birds):</a:t>
            </a:r>
          </a:p>
          <a:p>
            <a:r>
              <a:rPr lang="en-AU" sz="1200" b="0" i="0" kern="1200" dirty="0">
                <a:solidFill>
                  <a:schemeClr val="tx1"/>
                </a:solidFill>
                <a:effectLst/>
                <a:latin typeface="+mn-lt"/>
                <a:ea typeface="+mn-ea"/>
                <a:cs typeface="+mn-cs"/>
              </a:rPr>
              <a:t>Increase in number of birds = (Number of pairs in 1990 - Number of pairs in 1981) x 2 Increase in number of birds = (62 - 26) x 2 Increase in number of birds = 36 x 2 Increase in number of birds = 72</a:t>
            </a:r>
          </a:p>
          <a:p>
            <a:r>
              <a:rPr lang="en-AU" sz="1200" b="0" i="0" kern="1200" dirty="0">
                <a:solidFill>
                  <a:schemeClr val="tx1"/>
                </a:solidFill>
                <a:effectLst/>
                <a:latin typeface="+mn-lt"/>
                <a:ea typeface="+mn-ea"/>
                <a:cs typeface="+mn-cs"/>
              </a:rPr>
              <a:t>Therefore, the number of birds increased by 72 in the 9 years from 1981 to 1990. The correct answer is 72.</a:t>
            </a: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The number of breeding pairs of ospreys in Scotland increased from 26 pairs in 1981 to 62 pairs in 1990. This increase is: A) Less than double B) Double C) More than double</a:t>
            </a:r>
          </a:p>
          <a:p>
            <a:r>
              <a:rPr lang="en-AU" sz="1200" b="0" i="0" kern="1200" dirty="0">
                <a:solidFill>
                  <a:schemeClr val="tx1"/>
                </a:solidFill>
                <a:effectLst/>
                <a:latin typeface="+mn-lt"/>
                <a:ea typeface="+mn-ea"/>
                <a:cs typeface="+mn-cs"/>
              </a:rPr>
              <a:t>Correct Answer: C) More than double</a:t>
            </a:r>
          </a:p>
          <a:p>
            <a:r>
              <a:rPr lang="en-AU" sz="1200" b="0" i="0" kern="1200" dirty="0">
                <a:solidFill>
                  <a:schemeClr val="tx1"/>
                </a:solidFill>
                <a:effectLst/>
                <a:latin typeface="+mn-lt"/>
                <a:ea typeface="+mn-ea"/>
                <a:cs typeface="+mn-cs"/>
              </a:rPr>
              <a:t>Explanation: Since 62 is greater than double of 26 (which is 52), the increase from 26 pairs to 62 pairs is more than double.</a:t>
            </a:r>
          </a:p>
          <a:p>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2</a:t>
            </a:fld>
            <a:endParaRPr lang="en-AU"/>
          </a:p>
        </p:txBody>
      </p:sp>
    </p:spTree>
    <p:extLst>
      <p:ext uri="{BB962C8B-B14F-4D97-AF65-F5344CB8AC3E}">
        <p14:creationId xmlns:p14="http://schemas.microsoft.com/office/powerpoint/2010/main" val="1930589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Refer to the bottom table. Point at the total of each row is the sum of each groups ranking for that threat</a:t>
            </a:r>
            <a:endParaRPr lang="en-AU" dirty="0"/>
          </a:p>
          <a:p>
            <a:r>
              <a:rPr lang="en-AU" baseline="0" dirty="0"/>
              <a:t>Point out that the lowest number indicates the highest ranking.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Explain that we can sort this column to show the ranking.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Discuss that the higher number means that is was ranked of lower importance. </a:t>
            </a:r>
          </a:p>
          <a:p>
            <a:endParaRPr lang="en-AU" baseline="0" dirty="0"/>
          </a:p>
        </p:txBody>
      </p:sp>
      <p:sp>
        <p:nvSpPr>
          <p:cNvPr id="4" name="Slide Number Placeholder 3"/>
          <p:cNvSpPr>
            <a:spLocks noGrp="1"/>
          </p:cNvSpPr>
          <p:nvPr>
            <p:ph type="sldNum" sz="quarter" idx="10"/>
          </p:nvPr>
        </p:nvSpPr>
        <p:spPr/>
        <p:txBody>
          <a:bodyPr/>
          <a:lstStyle/>
          <a:p>
            <a:fld id="{5D904A82-F77A-4F2F-A04D-9E9D63F3DBDF}" type="slidenum">
              <a:rPr lang="en-AU" smtClean="0"/>
              <a:t>6</a:t>
            </a:fld>
            <a:endParaRPr lang="en-AU"/>
          </a:p>
        </p:txBody>
      </p:sp>
    </p:spTree>
    <p:extLst>
      <p:ext uri="{BB962C8B-B14F-4D97-AF65-F5344CB8AC3E}">
        <p14:creationId xmlns:p14="http://schemas.microsoft.com/office/powerpoint/2010/main" val="1650860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10975-225A-7C00-6AD3-066C462242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A5048E-B9CF-4EE4-7C96-162657C78B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E0D050-4BCE-F043-9FE2-EF45224BE3B5}"/>
              </a:ext>
            </a:extLst>
          </p:cNvPr>
          <p:cNvSpPr>
            <a:spLocks noGrp="1"/>
          </p:cNvSpPr>
          <p:nvPr>
            <p:ph type="body" idx="1"/>
          </p:nvPr>
        </p:nvSpPr>
        <p:spPr/>
        <p:txBody>
          <a:bodyPr/>
          <a:lstStyle/>
          <a:p>
            <a:r>
              <a:rPr lang="en-AU" dirty="0"/>
              <a:t>Explain that a spreadsheet can be used to sort information. </a:t>
            </a:r>
          </a:p>
          <a:p>
            <a:r>
              <a:rPr lang="en-AU" dirty="0"/>
              <a:t>We need to sort the totals smallest to largest</a:t>
            </a:r>
          </a:p>
          <a:p>
            <a:r>
              <a:rPr lang="en-AU" dirty="0"/>
              <a:t>Select sort and filter from main menu</a:t>
            </a:r>
          </a:p>
          <a:p>
            <a:r>
              <a:rPr lang="en-AU" dirty="0"/>
              <a:t>Sort smallest to largest </a:t>
            </a:r>
          </a:p>
          <a:p>
            <a:endParaRPr lang="en-AU" dirty="0"/>
          </a:p>
        </p:txBody>
      </p:sp>
      <p:sp>
        <p:nvSpPr>
          <p:cNvPr id="4" name="Slide Number Placeholder 3">
            <a:extLst>
              <a:ext uri="{FF2B5EF4-FFF2-40B4-BE49-F238E27FC236}">
                <a16:creationId xmlns:a16="http://schemas.microsoft.com/office/drawing/2014/main" id="{D1CEEE44-6F55-0871-1ECC-837384D026C2}"/>
              </a:ext>
            </a:extLst>
          </p:cNvPr>
          <p:cNvSpPr>
            <a:spLocks noGrp="1"/>
          </p:cNvSpPr>
          <p:nvPr>
            <p:ph type="sldNum" sz="quarter" idx="10"/>
          </p:nvPr>
        </p:nvSpPr>
        <p:spPr/>
        <p:txBody>
          <a:bodyPr/>
          <a:lstStyle/>
          <a:p>
            <a:fld id="{5D904A82-F77A-4F2F-A04D-9E9D63F3DBDF}" type="slidenum">
              <a:rPr lang="en-AU" smtClean="0"/>
              <a:t>7</a:t>
            </a:fld>
            <a:endParaRPr lang="en-AU"/>
          </a:p>
        </p:txBody>
      </p:sp>
    </p:spTree>
    <p:extLst>
      <p:ext uri="{BB962C8B-B14F-4D97-AF65-F5344CB8AC3E}">
        <p14:creationId xmlns:p14="http://schemas.microsoft.com/office/powerpoint/2010/main" val="3403104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E1FBC-956E-C31A-B6A0-CFE567D830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7D5CEB-35B3-507F-914E-59667D6EBA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116140-0EE3-A80D-C115-E4CB36394DA3}"/>
              </a:ext>
            </a:extLst>
          </p:cNvPr>
          <p:cNvSpPr>
            <a:spLocks noGrp="1"/>
          </p:cNvSpPr>
          <p:nvPr>
            <p:ph type="body" idx="1"/>
          </p:nvPr>
        </p:nvSpPr>
        <p:spPr/>
        <p:txBody>
          <a:bodyPr/>
          <a:lstStyle/>
          <a:p>
            <a:r>
              <a:rPr lang="en-AU" dirty="0"/>
              <a:t>Explain that this shows all threats in order sorted based on the total of each group’s ranking.</a:t>
            </a:r>
            <a:r>
              <a:rPr lang="en-AU" baseline="0" dirty="0"/>
              <a:t> </a:t>
            </a:r>
          </a:p>
          <a:p>
            <a:r>
              <a:rPr lang="en-AU" baseline="0" dirty="0"/>
              <a:t>The lower the number the higher its ranking. </a:t>
            </a:r>
          </a:p>
        </p:txBody>
      </p:sp>
      <p:sp>
        <p:nvSpPr>
          <p:cNvPr id="4" name="Slide Number Placeholder 3">
            <a:extLst>
              <a:ext uri="{FF2B5EF4-FFF2-40B4-BE49-F238E27FC236}">
                <a16:creationId xmlns:a16="http://schemas.microsoft.com/office/drawing/2014/main" id="{AB550F3A-EAAC-A13E-7D1C-D1B0A132C1FE}"/>
              </a:ext>
            </a:extLst>
          </p:cNvPr>
          <p:cNvSpPr>
            <a:spLocks noGrp="1"/>
          </p:cNvSpPr>
          <p:nvPr>
            <p:ph type="sldNum" sz="quarter" idx="10"/>
          </p:nvPr>
        </p:nvSpPr>
        <p:spPr/>
        <p:txBody>
          <a:bodyPr/>
          <a:lstStyle/>
          <a:p>
            <a:fld id="{5D904A82-F77A-4F2F-A04D-9E9D63F3DBDF}" type="slidenum">
              <a:rPr lang="en-AU" smtClean="0"/>
              <a:t>8</a:t>
            </a:fld>
            <a:endParaRPr lang="en-AU"/>
          </a:p>
        </p:txBody>
      </p:sp>
    </p:spTree>
    <p:extLst>
      <p:ext uri="{BB962C8B-B14F-4D97-AF65-F5344CB8AC3E}">
        <p14:creationId xmlns:p14="http://schemas.microsoft.com/office/powerpoint/2010/main" val="1902190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Use</a:t>
            </a:r>
            <a:r>
              <a:rPr lang="en-AU" baseline="0" dirty="0"/>
              <a:t> this chart to describe how we can visualise data (data is a sample only). </a:t>
            </a:r>
          </a:p>
          <a:p>
            <a:endParaRPr lang="en-AU" baseline="0" dirty="0"/>
          </a:p>
          <a:p>
            <a:r>
              <a:rPr lang="en-AU" dirty="0"/>
              <a:t>Emphasise that this visualisation</a:t>
            </a:r>
            <a:r>
              <a:rPr lang="en-AU" baseline="0" dirty="0"/>
              <a:t> (pie chart) shows </a:t>
            </a:r>
            <a:r>
              <a:rPr lang="en-US" baseline="0" dirty="0">
                <a:cs typeface="Segoe UI"/>
              </a:rPr>
              <a:t>e</a:t>
            </a:r>
            <a:r>
              <a:rPr lang="en-US" dirty="0">
                <a:cs typeface="Segoe UI"/>
              </a:rPr>
              <a:t>ach group's first ranking only. </a:t>
            </a:r>
          </a:p>
          <a:p>
            <a:r>
              <a:rPr lang="en-US" dirty="0">
                <a:cs typeface="Segoe UI"/>
              </a:rPr>
              <a:t>From this we can see which</a:t>
            </a:r>
            <a:r>
              <a:rPr lang="en-US" baseline="0" dirty="0">
                <a:cs typeface="Segoe UI"/>
              </a:rPr>
              <a:t> threat had the highest first ranking. </a:t>
            </a:r>
          </a:p>
          <a:p>
            <a:r>
              <a:rPr lang="en-US" baseline="0" dirty="0">
                <a:cs typeface="Segoe UI"/>
              </a:rPr>
              <a:t>Can students interpret that the green segment with 27% is largest which relates to the threat removal of their habitat due to human activities? </a:t>
            </a:r>
          </a:p>
          <a:p>
            <a:r>
              <a:rPr lang="en-US" baseline="0" dirty="0">
                <a:cs typeface="Segoe UI"/>
              </a:rPr>
              <a:t>Which threat is ranked second? (13%) </a:t>
            </a:r>
            <a:r>
              <a:rPr lang="en-GB" baseline="0" dirty="0">
                <a:cs typeface="Segoe UI"/>
              </a:rPr>
              <a:t>Predators - other predator birds competing for limited food </a:t>
            </a:r>
          </a:p>
          <a:p>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9</a:t>
            </a:fld>
            <a:endParaRPr lang="en-AU"/>
          </a:p>
        </p:txBody>
      </p:sp>
    </p:spTree>
    <p:extLst>
      <p:ext uri="{BB962C8B-B14F-4D97-AF65-F5344CB8AC3E}">
        <p14:creationId xmlns:p14="http://schemas.microsoft.com/office/powerpoint/2010/main" val="1595505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Ranking is a useful process when acquiring data because it helps to:</a:t>
            </a:r>
          </a:p>
          <a:p>
            <a:r>
              <a:rPr lang="en-AU" sz="1200" b="1" i="0" kern="1200" dirty="0">
                <a:solidFill>
                  <a:schemeClr val="tx1"/>
                </a:solidFill>
                <a:effectLst/>
                <a:latin typeface="+mn-lt"/>
                <a:ea typeface="+mn-ea"/>
                <a:cs typeface="+mn-cs"/>
              </a:rPr>
              <a:t>Simplify complex data</a:t>
            </a:r>
            <a:r>
              <a:rPr lang="en-AU" sz="1200" b="0" i="0" kern="1200" dirty="0">
                <a:solidFill>
                  <a:schemeClr val="tx1"/>
                </a:solidFill>
                <a:effectLst/>
                <a:latin typeface="+mn-lt"/>
                <a:ea typeface="+mn-ea"/>
                <a:cs typeface="+mn-cs"/>
              </a:rPr>
              <a:t>: Ranking allows complex data to be simplified into a more easily understandable form. It provides a clear order of importance or preference among items, making it easier to analyse and interpret.</a:t>
            </a:r>
          </a:p>
          <a:p>
            <a:r>
              <a:rPr lang="en-AU" sz="1200" b="1" i="0" kern="1200" dirty="0">
                <a:solidFill>
                  <a:schemeClr val="tx1"/>
                </a:solidFill>
                <a:effectLst/>
                <a:latin typeface="+mn-lt"/>
                <a:ea typeface="+mn-ea"/>
                <a:cs typeface="+mn-cs"/>
              </a:rPr>
              <a:t>Facilitate decision-making</a:t>
            </a:r>
            <a:r>
              <a:rPr lang="en-AU" sz="1200" b="0" i="0" kern="1200" dirty="0">
                <a:solidFill>
                  <a:schemeClr val="tx1"/>
                </a:solidFill>
                <a:effectLst/>
                <a:latin typeface="+mn-lt"/>
                <a:ea typeface="+mn-ea"/>
                <a:cs typeface="+mn-cs"/>
              </a:rPr>
              <a:t>: Rankings can assist in decision-making processes by highlighting the most important or relevant items. This can be particularly useful when prioritising tasks or resources.</a:t>
            </a:r>
          </a:p>
          <a:p>
            <a:r>
              <a:rPr lang="en-AU" sz="1200" b="1" i="0" kern="1200" dirty="0">
                <a:solidFill>
                  <a:schemeClr val="tx1"/>
                </a:solidFill>
                <a:effectLst/>
                <a:latin typeface="+mn-lt"/>
                <a:ea typeface="+mn-ea"/>
                <a:cs typeface="+mn-cs"/>
              </a:rPr>
              <a:t>Identify patterns and trends</a:t>
            </a:r>
            <a:r>
              <a:rPr lang="en-AU" sz="1200" b="0" i="0" kern="1200" dirty="0">
                <a:solidFill>
                  <a:schemeClr val="tx1"/>
                </a:solidFill>
                <a:effectLst/>
                <a:latin typeface="+mn-lt"/>
                <a:ea typeface="+mn-ea"/>
                <a:cs typeface="+mn-cs"/>
              </a:rPr>
              <a:t>: By ranking data, patterns and trends can emerge more clearly. This can provide valuable insights into relationships between different variables or factors.</a:t>
            </a:r>
          </a:p>
          <a:p>
            <a:r>
              <a:rPr lang="en-AU" sz="1200" b="1" i="0" kern="1200" dirty="0">
                <a:solidFill>
                  <a:schemeClr val="tx1"/>
                </a:solidFill>
                <a:effectLst/>
                <a:latin typeface="+mn-lt"/>
                <a:ea typeface="+mn-ea"/>
                <a:cs typeface="+mn-cs"/>
              </a:rPr>
              <a:t>Compare and contrast</a:t>
            </a:r>
            <a:r>
              <a:rPr lang="en-AU" sz="1200" b="0" i="0" kern="1200" dirty="0">
                <a:solidFill>
                  <a:schemeClr val="tx1"/>
                </a:solidFill>
                <a:effectLst/>
                <a:latin typeface="+mn-lt"/>
                <a:ea typeface="+mn-ea"/>
                <a:cs typeface="+mn-cs"/>
              </a:rPr>
              <a:t>: Ranking allows for direct comparison and contrast between different items. It can help to identify similarities and differences, leading to a deeper understanding of the data.</a:t>
            </a:r>
          </a:p>
          <a:p>
            <a:pPr>
              <a:spcAft>
                <a:spcPts val="600"/>
              </a:spcAft>
            </a:pPr>
            <a:r>
              <a:rPr lang="en-AU" sz="1200" b="1" i="0" kern="1200" dirty="0">
                <a:solidFill>
                  <a:schemeClr val="tx1"/>
                </a:solidFill>
                <a:effectLst/>
                <a:latin typeface="+mn-lt"/>
                <a:ea typeface="+mn-ea"/>
                <a:cs typeface="+mn-cs"/>
              </a:rPr>
              <a:t>Communicate Information</a:t>
            </a:r>
            <a:r>
              <a:rPr lang="en-AU" sz="1200" b="0" i="0" kern="1200" dirty="0">
                <a:solidFill>
                  <a:schemeClr val="tx1"/>
                </a:solidFill>
                <a:effectLst/>
                <a:latin typeface="+mn-lt"/>
                <a:ea typeface="+mn-ea"/>
                <a:cs typeface="+mn-cs"/>
              </a:rPr>
              <a:t>: Rankings provide a concise and effective way to communicate information. They can be easily understood and shared among different stakeholders.</a:t>
            </a:r>
            <a:endParaRPr lang="en-AU" sz="1200" b="1"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However, there are also potential problems with using ranking data, including:</a:t>
            </a:r>
          </a:p>
          <a:p>
            <a:r>
              <a:rPr lang="en-AU" sz="1200" b="1" i="0" kern="1200" dirty="0">
                <a:solidFill>
                  <a:schemeClr val="tx1"/>
                </a:solidFill>
                <a:effectLst/>
                <a:latin typeface="+mn-lt"/>
                <a:ea typeface="+mn-ea"/>
                <a:cs typeface="+mn-cs"/>
              </a:rPr>
              <a:t>Subjectivity</a:t>
            </a:r>
            <a:r>
              <a:rPr lang="en-AU" sz="1200" b="0" i="0" kern="1200" dirty="0">
                <a:solidFill>
                  <a:schemeClr val="tx1"/>
                </a:solidFill>
                <a:effectLst/>
                <a:latin typeface="+mn-lt"/>
                <a:ea typeface="+mn-ea"/>
                <a:cs typeface="+mn-cs"/>
              </a:rPr>
              <a:t>: Ranking is often subjective and can be influenced by personal bias or opinion. Different individuals may rank items differently based on their own perspectives and experiences.</a:t>
            </a:r>
          </a:p>
          <a:p>
            <a:r>
              <a:rPr lang="en-AU" sz="1200" b="1" i="0" kern="1200" dirty="0">
                <a:solidFill>
                  <a:schemeClr val="tx1"/>
                </a:solidFill>
                <a:effectLst/>
                <a:latin typeface="+mn-lt"/>
                <a:ea typeface="+mn-ea"/>
                <a:cs typeface="+mn-cs"/>
              </a:rPr>
              <a:t>Missing information</a:t>
            </a:r>
            <a:r>
              <a:rPr lang="en-AU" sz="1200" b="0" i="0" kern="1200" dirty="0">
                <a:solidFill>
                  <a:schemeClr val="tx1"/>
                </a:solidFill>
                <a:effectLst/>
                <a:latin typeface="+mn-lt"/>
                <a:ea typeface="+mn-ea"/>
                <a:cs typeface="+mn-cs"/>
              </a:rPr>
              <a:t>: Ranking data may not provide enough information about the underlying factors that contribute to the rankings. This can make it difficult to understand the reasons behind certain rankings.</a:t>
            </a:r>
          </a:p>
          <a:p>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10</a:t>
            </a:fld>
            <a:endParaRPr lang="en-AU"/>
          </a:p>
        </p:txBody>
      </p:sp>
    </p:spTree>
    <p:extLst>
      <p:ext uri="{BB962C8B-B14F-4D97-AF65-F5344CB8AC3E}">
        <p14:creationId xmlns:p14="http://schemas.microsoft.com/office/powerpoint/2010/main" val="1158577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5E32F-42EE-956C-1EDD-47C16D98BA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B78DB-BB8B-6251-212C-1E4D9A6DAF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3E4FF-3EC8-2F04-2DF8-0D35D1A837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C280A9D-029B-9C63-06AD-B997EAD5E7B9}"/>
              </a:ext>
            </a:extLst>
          </p:cNvPr>
          <p:cNvSpPr>
            <a:spLocks noGrp="1"/>
          </p:cNvSpPr>
          <p:nvPr>
            <p:ph type="sldNum" sz="quarter" idx="10"/>
          </p:nvPr>
        </p:nvSpPr>
        <p:spPr/>
        <p:txBody>
          <a:bodyPr/>
          <a:lstStyle/>
          <a:p>
            <a:fld id="{5D904A82-F77A-4F2F-A04D-9E9D63F3DBDF}" type="slidenum">
              <a:rPr lang="en-AU" smtClean="0"/>
              <a:t>11</a:t>
            </a:fld>
            <a:endParaRPr lang="en-AU"/>
          </a:p>
        </p:txBody>
      </p:sp>
    </p:spTree>
    <p:extLst>
      <p:ext uri="{BB962C8B-B14F-4D97-AF65-F5344CB8AC3E}">
        <p14:creationId xmlns:p14="http://schemas.microsoft.com/office/powerpoint/2010/main" val="4259914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Tree>
    <p:extLst>
      <p:ext uri="{BB962C8B-B14F-4D97-AF65-F5344CB8AC3E}">
        <p14:creationId xmlns:p14="http://schemas.microsoft.com/office/powerpoint/2010/main" val="3160516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3829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390095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Tree>
    <p:extLst>
      <p:ext uri="{BB962C8B-B14F-4D97-AF65-F5344CB8AC3E}">
        <p14:creationId xmlns:p14="http://schemas.microsoft.com/office/powerpoint/2010/main" val="3223909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extBox 7">
            <a:extLst>
              <a:ext uri="{FF2B5EF4-FFF2-40B4-BE49-F238E27FC236}">
                <a16:creationId xmlns:a16="http://schemas.microsoft.com/office/drawing/2014/main" id="{0819D59C-6498-39EF-EEFD-31190B1A6FB0}"/>
              </a:ext>
            </a:extLst>
          </p:cNvPr>
          <p:cNvSpPr txBox="1"/>
          <p:nvPr userDrawn="1"/>
        </p:nvSpPr>
        <p:spPr>
          <a:xfrm>
            <a:off x="1043608" y="6234053"/>
            <a:ext cx="2952328" cy="461665"/>
          </a:xfrm>
          <a:prstGeom prst="rect">
            <a:avLst/>
          </a:prstGeom>
          <a:noFill/>
        </p:spPr>
        <p:txBody>
          <a:bodyPr wrap="square">
            <a:spAutoFit/>
          </a:bodyPr>
          <a:lstStyle/>
          <a:p>
            <a:pPr algn="l"/>
            <a:r>
              <a:rPr lang="en-GB" sz="800"/>
              <a:t>mathematicshub.edu.au</a:t>
            </a:r>
          </a:p>
          <a:p>
            <a:pPr algn="l"/>
            <a:r>
              <a:rPr lang="en-GB" sz="800"/>
              <a:t>© 2023 Commonwealth of Australia, unless otherwise indicated. Creative Commons Attribution 4.0, unless otherwise indicated. </a:t>
            </a:r>
          </a:p>
        </p:txBody>
      </p:sp>
    </p:spTree>
    <p:extLst>
      <p:ext uri="{BB962C8B-B14F-4D97-AF65-F5344CB8AC3E}">
        <p14:creationId xmlns:p14="http://schemas.microsoft.com/office/powerpoint/2010/main" val="1328819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80166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500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40295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992536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77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753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847662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61764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51439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54225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Tree>
    <p:extLst>
      <p:ext uri="{BB962C8B-B14F-4D97-AF65-F5344CB8AC3E}">
        <p14:creationId xmlns:p14="http://schemas.microsoft.com/office/powerpoint/2010/main" val="2588033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67527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73862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80103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25977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55519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1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076139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45024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8249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479161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87379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Tree>
    <p:extLst>
      <p:ext uri="{BB962C8B-B14F-4D97-AF65-F5344CB8AC3E}">
        <p14:creationId xmlns:p14="http://schemas.microsoft.com/office/powerpoint/2010/main" val="4279759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55746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307229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06533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900192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74463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51881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202796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9083363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356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683568" y="836712"/>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68356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648465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817771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2245974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82689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98903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10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15608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9353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mathematicshub.edu.au/" TargetMode="External"/><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9.png"/><Relationship Id="rId18" Type="http://schemas.openxmlformats.org/officeDocument/2006/relationships/image" Target="../media/image5.png"/><Relationship Id="rId3" Type="http://schemas.openxmlformats.org/officeDocument/2006/relationships/slideLayout" Target="../slideLayouts/slideLayout14.xml"/><Relationship Id="rId21" Type="http://schemas.openxmlformats.org/officeDocument/2006/relationships/image" Target="../media/image8.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hyperlink" Target="https://www.mathematicshub.edu.au/" TargetMode="External"/><Relationship Id="rId10" Type="http://schemas.openxmlformats.org/officeDocument/2006/relationships/slideLayout" Target="../slideLayouts/slideLayout21.xml"/><Relationship Id="rId19"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18" Type="http://schemas.openxmlformats.org/officeDocument/2006/relationships/image" Target="../media/image5.png"/><Relationship Id="rId3" Type="http://schemas.openxmlformats.org/officeDocument/2006/relationships/slideLayout" Target="../slideLayouts/slideLayout25.xml"/><Relationship Id="rId21" Type="http://schemas.openxmlformats.org/officeDocument/2006/relationships/image" Target="../media/image8.png"/><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4.png"/><Relationship Id="rId2" Type="http://schemas.openxmlformats.org/officeDocument/2006/relationships/slideLayout" Target="../slideLayouts/slideLayout24.xml"/><Relationship Id="rId16" Type="http://schemas.openxmlformats.org/officeDocument/2006/relationships/image" Target="../media/image10.png"/><Relationship Id="rId20"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19" Type="http://schemas.openxmlformats.org/officeDocument/2006/relationships/image" Target="../media/image6.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hyperlink" Target="https://www.mathematicshub.edu.au/"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18" Type="http://schemas.openxmlformats.org/officeDocument/2006/relationships/image" Target="../media/image6.png"/><Relationship Id="rId3" Type="http://schemas.openxmlformats.org/officeDocument/2006/relationships/slideLayout" Target="../slideLayouts/slideLayout36.xml"/><Relationship Id="rId21" Type="http://schemas.openxmlformats.org/officeDocument/2006/relationships/image" Target="../media/image11.png"/><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35.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19" Type="http://schemas.openxmlformats.org/officeDocument/2006/relationships/image" Target="../media/image7.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hyperlink" Target="https://www.mathematicshub.edu.a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FF6BD75-DA08-3392-4E89-F14C10FC44B0}"/>
              </a:ext>
              <a:ext uri="{C183D7F6-B498-43B3-948B-1728B52AA6E4}">
                <adec:decorative xmlns:adec="http://schemas.microsoft.com/office/drawing/2017/decorative" val="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121" y="-61353"/>
            <a:ext cx="9173121" cy="6903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5"/>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2024 Commonwealth of Australia, unless otherwise indicated. Creative Commons Attribution 4.0, unless otherwise indicated. </a:t>
            </a:r>
          </a:p>
        </p:txBody>
      </p:sp>
      <p:grpSp>
        <p:nvGrpSpPr>
          <p:cNvPr id="17" name="Group 16">
            <a:extLst>
              <a:ext uri="{FF2B5EF4-FFF2-40B4-BE49-F238E27FC236}">
                <a16:creationId xmlns:a16="http://schemas.microsoft.com/office/drawing/2014/main" id="{F00B1F31-28AE-E38A-AD0E-0A2B762E186B}"/>
              </a:ext>
              <a:ext uri="{C183D7F6-B498-43B3-948B-1728B52AA6E4}">
                <adec:decorative xmlns:adec="http://schemas.microsoft.com/office/drawing/2017/decorative" val="1"/>
              </a:ext>
            </a:extLst>
          </p:cNvPr>
          <p:cNvGrpSpPr/>
          <p:nvPr/>
        </p:nvGrpSpPr>
        <p:grpSpPr>
          <a:xfrm>
            <a:off x="5076056" y="5620698"/>
            <a:ext cx="2735152" cy="1052738"/>
            <a:chOff x="5167683" y="5805262"/>
            <a:chExt cx="2735152" cy="1052738"/>
          </a:xfrm>
        </p:grpSpPr>
        <p:pic>
          <p:nvPicPr>
            <p:cNvPr id="18" name="Content Placeholder 12">
              <a:extLst>
                <a:ext uri="{FF2B5EF4-FFF2-40B4-BE49-F238E27FC236}">
                  <a16:creationId xmlns:a16="http://schemas.microsoft.com/office/drawing/2014/main" id="{738BD97F-6739-8B15-86D4-44FA53D29E71}"/>
                </a:ext>
              </a:extLst>
            </p:cNvPr>
            <p:cNvPicPr>
              <a:picLocks noChangeAspect="1"/>
            </p:cNvPicPr>
            <p:nvPr/>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19" name="Picture 18">
              <a:extLst>
                <a:ext uri="{FF2B5EF4-FFF2-40B4-BE49-F238E27FC236}">
                  <a16:creationId xmlns:a16="http://schemas.microsoft.com/office/drawing/2014/main" id="{BE1C5B88-B18B-7F64-5CC3-0CB55BE5C046}"/>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20" name="Picture 19">
              <a:extLst>
                <a:ext uri="{FF2B5EF4-FFF2-40B4-BE49-F238E27FC236}">
                  <a16:creationId xmlns:a16="http://schemas.microsoft.com/office/drawing/2014/main" id="{31D74349-6211-8FAB-8805-B493A31BC0AF}"/>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21" name="Picture 20">
              <a:extLst>
                <a:ext uri="{FF2B5EF4-FFF2-40B4-BE49-F238E27FC236}">
                  <a16:creationId xmlns:a16="http://schemas.microsoft.com/office/drawing/2014/main" id="{54A5E25A-A825-AB7A-2FEF-C449173C7278}"/>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22" name="Picture 21">
              <a:extLst>
                <a:ext uri="{FF2B5EF4-FFF2-40B4-BE49-F238E27FC236}">
                  <a16:creationId xmlns:a16="http://schemas.microsoft.com/office/drawing/2014/main" id="{11697A6D-2B79-FF00-37E9-3A45E6A4DB74}"/>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Tree>
    <p:extLst>
      <p:ext uri="{BB962C8B-B14F-4D97-AF65-F5344CB8AC3E}">
        <p14:creationId xmlns:p14="http://schemas.microsoft.com/office/powerpoint/2010/main" val="34241085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4283CD0-3AD0-113A-733E-5BDC7A102092}"/>
              </a:ext>
              <a:ext uri="{C183D7F6-B498-43B3-948B-1728B52AA6E4}">
                <adec:decorative xmlns:adec="http://schemas.microsoft.com/office/drawing/2017/decorative" val="1"/>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13863" r="504"/>
          <a:stretch/>
        </p:blipFill>
        <p:spPr bwMode="auto">
          <a:xfrm>
            <a:off x="0" y="839552"/>
            <a:ext cx="9145016" cy="60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5"/>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2024 Commonwealth of Australia, unless otherwise indicated. Creative Commons Attribution 4.0, unless otherwise indicated. </a:t>
            </a:r>
          </a:p>
        </p:txBody>
      </p:sp>
      <p:grpSp>
        <p:nvGrpSpPr>
          <p:cNvPr id="6" name="Group 5">
            <a:extLst>
              <a:ext uri="{FF2B5EF4-FFF2-40B4-BE49-F238E27FC236}">
                <a16:creationId xmlns:a16="http://schemas.microsoft.com/office/drawing/2014/main" id="{6BC9B929-D0DE-4155-832F-AB89357AE247}"/>
              </a:ext>
              <a:ext uri="{C183D7F6-B498-43B3-948B-1728B52AA6E4}">
                <adec:decorative xmlns:adec="http://schemas.microsoft.com/office/drawing/2017/decorative" val="1"/>
              </a:ext>
            </a:extLst>
          </p:cNvPr>
          <p:cNvGrpSpPr/>
          <p:nvPr/>
        </p:nvGrpSpPr>
        <p:grpSpPr>
          <a:xfrm>
            <a:off x="5459291" y="5757084"/>
            <a:ext cx="2735152" cy="1052738"/>
            <a:chOff x="5167683" y="5805262"/>
            <a:chExt cx="2735152" cy="1052738"/>
          </a:xfrm>
        </p:grpSpPr>
        <p:pic>
          <p:nvPicPr>
            <p:cNvPr id="8" name="Content Placeholder 12">
              <a:extLst>
                <a:ext uri="{FF2B5EF4-FFF2-40B4-BE49-F238E27FC236}">
                  <a16:creationId xmlns:a16="http://schemas.microsoft.com/office/drawing/2014/main" id="{DBC310A9-D3FD-A55B-4B22-8F8883F33653}"/>
                </a:ext>
              </a:extLst>
            </p:cNvPr>
            <p:cNvPicPr>
              <a:picLocks noChangeAspect="1"/>
            </p:cNvPicPr>
            <p:nvPr/>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9" name="Picture 8">
              <a:extLst>
                <a:ext uri="{FF2B5EF4-FFF2-40B4-BE49-F238E27FC236}">
                  <a16:creationId xmlns:a16="http://schemas.microsoft.com/office/drawing/2014/main" id="{CD3976FF-E2E8-E9CE-C292-7ECBC140B375}"/>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10" name="Picture 9">
              <a:extLst>
                <a:ext uri="{FF2B5EF4-FFF2-40B4-BE49-F238E27FC236}">
                  <a16:creationId xmlns:a16="http://schemas.microsoft.com/office/drawing/2014/main" id="{4ED26AD6-960E-51A4-E11D-FB018947FB7C}"/>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11" name="Picture 10">
              <a:extLst>
                <a:ext uri="{FF2B5EF4-FFF2-40B4-BE49-F238E27FC236}">
                  <a16:creationId xmlns:a16="http://schemas.microsoft.com/office/drawing/2014/main" id="{699E1E0B-9DC0-5B1E-522B-D2801CC5085A}"/>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12" name="Picture 11">
              <a:extLst>
                <a:ext uri="{FF2B5EF4-FFF2-40B4-BE49-F238E27FC236}">
                  <a16:creationId xmlns:a16="http://schemas.microsoft.com/office/drawing/2014/main" id="{613809A4-5AD4-C434-EE66-4D9260D57991}"/>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Tree>
    <p:extLst>
      <p:ext uri="{BB962C8B-B14F-4D97-AF65-F5344CB8AC3E}">
        <p14:creationId xmlns:p14="http://schemas.microsoft.com/office/powerpoint/2010/main" val="3269284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4"/>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2024 Commonwealth of Australia, unless otherwise indicated. Creative Commons Attribution 4.0, unless otherwise indicated. </a:t>
            </a:r>
          </a:p>
        </p:txBody>
      </p:sp>
      <p:pic>
        <p:nvPicPr>
          <p:cNvPr id="5" name="Picture 4">
            <a:extLst>
              <a:ext uri="{FF2B5EF4-FFF2-40B4-BE49-F238E27FC236}">
                <a16:creationId xmlns:a16="http://schemas.microsoft.com/office/drawing/2014/main" id="{913C7CC2-E0D0-B218-2CD0-868B8DA2A15F}"/>
              </a:ext>
              <a:ext uri="{C183D7F6-B498-43B3-948B-1728B52AA6E4}">
                <adec:decorative xmlns:adec="http://schemas.microsoft.com/office/drawing/2017/decorative" val="1"/>
              </a:ext>
            </a:extLst>
          </p:cNvPr>
          <p:cNvPicPr>
            <a:picLocks noChangeAspect="1" noChangeArrowheads="1"/>
          </p:cNvPicPr>
          <p:nvPr/>
        </p:nvPicPr>
        <p:blipFill>
          <a:blip r:embed="rId16">
            <a:alphaModFix amt="25000"/>
            <a:extLst>
              <a:ext uri="{28A0092B-C50C-407E-A947-70E740481C1C}">
                <a14:useLocalDpi xmlns:a14="http://schemas.microsoft.com/office/drawing/2010/main" val="0"/>
              </a:ext>
            </a:extLst>
          </a:blip>
          <a:srcRect/>
          <a:stretch>
            <a:fillRect/>
          </a:stretch>
        </p:blipFill>
        <p:spPr bwMode="auto">
          <a:xfrm>
            <a:off x="6742864" y="0"/>
            <a:ext cx="240113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a:extLst>
              <a:ext uri="{FF2B5EF4-FFF2-40B4-BE49-F238E27FC236}">
                <a16:creationId xmlns:a16="http://schemas.microsoft.com/office/drawing/2014/main" id="{1283ACA2-1DC7-1DA2-B67B-D1FB9358B94A}"/>
              </a:ext>
              <a:ext uri="{C183D7F6-B498-43B3-948B-1728B52AA6E4}">
                <adec:decorative xmlns:adec="http://schemas.microsoft.com/office/drawing/2017/decorative" val="1"/>
              </a:ext>
            </a:extLst>
          </p:cNvPr>
          <p:cNvGrpSpPr/>
          <p:nvPr/>
        </p:nvGrpSpPr>
        <p:grpSpPr>
          <a:xfrm>
            <a:off x="5538954" y="5720666"/>
            <a:ext cx="2735152" cy="1052738"/>
            <a:chOff x="5167683" y="5805262"/>
            <a:chExt cx="2735152" cy="1052738"/>
          </a:xfrm>
        </p:grpSpPr>
        <p:pic>
          <p:nvPicPr>
            <p:cNvPr id="8" name="Content Placeholder 12">
              <a:extLst>
                <a:ext uri="{FF2B5EF4-FFF2-40B4-BE49-F238E27FC236}">
                  <a16:creationId xmlns:a16="http://schemas.microsoft.com/office/drawing/2014/main" id="{BEF8F809-5B79-CE03-3A86-B42609B9D722}"/>
                </a:ext>
              </a:extLst>
            </p:cNvPr>
            <p:cNvPicPr>
              <a:picLocks noChangeAspect="1"/>
            </p:cNvPicPr>
            <p:nvPr/>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9" name="Picture 8">
              <a:extLst>
                <a:ext uri="{FF2B5EF4-FFF2-40B4-BE49-F238E27FC236}">
                  <a16:creationId xmlns:a16="http://schemas.microsoft.com/office/drawing/2014/main" id="{EF11086B-2FA5-412F-157B-7B500B0A1495}"/>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10" name="Picture 9">
              <a:extLst>
                <a:ext uri="{FF2B5EF4-FFF2-40B4-BE49-F238E27FC236}">
                  <a16:creationId xmlns:a16="http://schemas.microsoft.com/office/drawing/2014/main" id="{9C24AA98-3346-EEA7-318E-C62FE59E32F8}"/>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11" name="Picture 10">
              <a:extLst>
                <a:ext uri="{FF2B5EF4-FFF2-40B4-BE49-F238E27FC236}">
                  <a16:creationId xmlns:a16="http://schemas.microsoft.com/office/drawing/2014/main" id="{A47D6DF1-AC1F-2E75-171A-C5646556CCE3}"/>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12" name="Picture 11">
              <a:extLst>
                <a:ext uri="{FF2B5EF4-FFF2-40B4-BE49-F238E27FC236}">
                  <a16:creationId xmlns:a16="http://schemas.microsoft.com/office/drawing/2014/main" id="{B5A28DEE-3ACB-940E-A179-58847E12D695}"/>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Tree>
    <p:extLst>
      <p:ext uri="{BB962C8B-B14F-4D97-AF65-F5344CB8AC3E}">
        <p14:creationId xmlns:p14="http://schemas.microsoft.com/office/powerpoint/2010/main" val="5264441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4"/>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2024 Commonwealth of Australia, unless otherwise indicated. Creative Commons Attribution 4.0, unless otherwise indicated. </a:t>
            </a:r>
          </a:p>
        </p:txBody>
      </p:sp>
      <p:grpSp>
        <p:nvGrpSpPr>
          <p:cNvPr id="6" name="Group 5">
            <a:extLst>
              <a:ext uri="{FF2B5EF4-FFF2-40B4-BE49-F238E27FC236}">
                <a16:creationId xmlns:a16="http://schemas.microsoft.com/office/drawing/2014/main" id="{1283ACA2-1DC7-1DA2-B67B-D1FB9358B94A}"/>
              </a:ext>
              <a:ext uri="{C183D7F6-B498-43B3-948B-1728B52AA6E4}">
                <adec:decorative xmlns:adec="http://schemas.microsoft.com/office/drawing/2017/decorative" val="1"/>
              </a:ext>
            </a:extLst>
          </p:cNvPr>
          <p:cNvGrpSpPr/>
          <p:nvPr/>
        </p:nvGrpSpPr>
        <p:grpSpPr>
          <a:xfrm>
            <a:off x="5538954" y="5720666"/>
            <a:ext cx="2735152" cy="1052738"/>
            <a:chOff x="5167683" y="5805262"/>
            <a:chExt cx="2735152" cy="1052738"/>
          </a:xfrm>
        </p:grpSpPr>
        <p:pic>
          <p:nvPicPr>
            <p:cNvPr id="8" name="Content Placeholder 12">
              <a:extLst>
                <a:ext uri="{FF2B5EF4-FFF2-40B4-BE49-F238E27FC236}">
                  <a16:creationId xmlns:a16="http://schemas.microsoft.com/office/drawing/2014/main" id="{BEF8F809-5B79-CE03-3A86-B42609B9D722}"/>
                </a:ext>
              </a:extLst>
            </p:cNvPr>
            <p:cNvPicPr>
              <a:picLocks noChangeAspect="1"/>
            </p:cNvPicPr>
            <p:nvPr/>
          </p:nvPicPr>
          <p:blipFill>
            <a:blip r:embed="rId1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9" name="Picture 8">
              <a:extLst>
                <a:ext uri="{FF2B5EF4-FFF2-40B4-BE49-F238E27FC236}">
                  <a16:creationId xmlns:a16="http://schemas.microsoft.com/office/drawing/2014/main" id="{EF11086B-2FA5-412F-157B-7B500B0A1495}"/>
                </a:ext>
              </a:extLst>
            </p:cNvPr>
            <p:cNvPicPr>
              <a:picLocks noChangeAspect="1"/>
            </p:cNvPicPr>
            <p:nvPr/>
          </p:nvPicPr>
          <p:blipFill>
            <a:blip r:embed="rId1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10" name="Picture 9">
              <a:extLst>
                <a:ext uri="{FF2B5EF4-FFF2-40B4-BE49-F238E27FC236}">
                  <a16:creationId xmlns:a16="http://schemas.microsoft.com/office/drawing/2014/main" id="{9C24AA98-3346-EEA7-318E-C62FE59E32F8}"/>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11" name="Picture 10">
              <a:extLst>
                <a:ext uri="{FF2B5EF4-FFF2-40B4-BE49-F238E27FC236}">
                  <a16:creationId xmlns:a16="http://schemas.microsoft.com/office/drawing/2014/main" id="{A47D6DF1-AC1F-2E75-171A-C5646556CCE3}"/>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12" name="Picture 11">
              <a:extLst>
                <a:ext uri="{FF2B5EF4-FFF2-40B4-BE49-F238E27FC236}">
                  <a16:creationId xmlns:a16="http://schemas.microsoft.com/office/drawing/2014/main" id="{B5A28DEE-3ACB-940E-A179-58847E12D695}"/>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pic>
        <p:nvPicPr>
          <p:cNvPr id="13" name="Picture 3">
            <a:extLst>
              <a:ext uri="{FF2B5EF4-FFF2-40B4-BE49-F238E27FC236}">
                <a16:creationId xmlns:a16="http://schemas.microsoft.com/office/drawing/2014/main" id="{2C83D9E3-82B6-514A-2A77-18A42DDFCEB0}"/>
              </a:ext>
              <a:ext uri="{C183D7F6-B498-43B3-948B-1728B52AA6E4}">
                <adec:decorative xmlns:adec="http://schemas.microsoft.com/office/drawing/2017/decorative" val="1"/>
              </a:ext>
            </a:extLst>
          </p:cNvPr>
          <p:cNvPicPr>
            <a:picLocks noChangeAspect="1" noChangeArrowheads="1"/>
          </p:cNvPicPr>
          <p:nvPr/>
        </p:nvPicPr>
        <p:blipFill rotWithShape="1">
          <a:blip r:embed="rId21">
            <a:alphaModFix amt="25000"/>
            <a:extLst>
              <a:ext uri="{28A0092B-C50C-407E-A947-70E740481C1C}">
                <a14:useLocalDpi xmlns:a14="http://schemas.microsoft.com/office/drawing/2010/main" val="0"/>
              </a:ext>
            </a:extLst>
          </a:blip>
          <a:srcRect l="3116"/>
          <a:stretch/>
        </p:blipFill>
        <p:spPr bwMode="auto">
          <a:xfrm>
            <a:off x="6345716" y="0"/>
            <a:ext cx="2798284" cy="6887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35846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39.xml"/><Relationship Id="rId5" Type="http://schemas.openxmlformats.org/officeDocument/2006/relationships/hyperlink" Target="https://pixabay.com/?utm_source=link-attribution&amp;utm_medium=referral&amp;utm_campaign=image&amp;utm_content=84660" TargetMode="External"/><Relationship Id="rId4" Type="http://schemas.openxmlformats.org/officeDocument/2006/relationships/hyperlink" Target="https://pixabay.com/users/publicdomainpictures-14/?utm_source=link-attribution&amp;utm_medium=referral&amp;utm_campaign=image&amp;utm_content=8466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2D92B23-2727-FD16-7723-ADF1C1123FD0}"/>
              </a:ext>
            </a:extLst>
          </p:cNvPr>
          <p:cNvSpPr>
            <a:spLocks noGrp="1"/>
          </p:cNvSpPr>
          <p:nvPr>
            <p:ph type="ctrTitle"/>
          </p:nvPr>
        </p:nvSpPr>
        <p:spPr/>
        <p:txBody>
          <a:bodyPr/>
          <a:lstStyle/>
          <a:p>
            <a:r>
              <a:rPr lang="en-AU">
                <a:ea typeface="Calibri"/>
                <a:cs typeface="Calibri"/>
              </a:rPr>
              <a:t>Flight of the osprey</a:t>
            </a:r>
            <a:endParaRPr lang="en-AU"/>
          </a:p>
        </p:txBody>
      </p:sp>
      <p:sp>
        <p:nvSpPr>
          <p:cNvPr id="11" name="Subtitle 10">
            <a:extLst>
              <a:ext uri="{FF2B5EF4-FFF2-40B4-BE49-F238E27FC236}">
                <a16:creationId xmlns:a16="http://schemas.microsoft.com/office/drawing/2014/main" id="{DF1EA74F-82EC-A729-63CA-EED31BC511D1}"/>
              </a:ext>
            </a:extLst>
          </p:cNvPr>
          <p:cNvSpPr>
            <a:spLocks noGrp="1"/>
          </p:cNvSpPr>
          <p:nvPr>
            <p:ph type="subTitle" idx="1"/>
          </p:nvPr>
        </p:nvSpPr>
        <p:spPr/>
        <p:txBody>
          <a:bodyPr vert="horz" lIns="91440" tIns="45720" rIns="91440" bIns="45720" rtlCol="0" anchor="t">
            <a:normAutofit/>
          </a:bodyPr>
          <a:lstStyle/>
          <a:p>
            <a:r>
              <a:rPr lang="en-AU">
                <a:cs typeface="Calibri"/>
              </a:rPr>
              <a:t>Ranking </a:t>
            </a:r>
            <a:r>
              <a:rPr lang="en-AU" dirty="0">
                <a:cs typeface="Calibri"/>
              </a:rPr>
              <a:t>threats</a:t>
            </a:r>
            <a:endParaRPr lang="en-US" dirty="0"/>
          </a:p>
        </p:txBody>
      </p:sp>
      <p:pic>
        <p:nvPicPr>
          <p:cNvPr id="2" name="Picture 1" descr="A logo for a science company">
            <a:extLst>
              <a:ext uri="{FF2B5EF4-FFF2-40B4-BE49-F238E27FC236}">
                <a16:creationId xmlns:a16="http://schemas.microsoft.com/office/drawing/2014/main" id="{09B1E00C-D106-B956-6949-6D280130B981}"/>
              </a:ext>
            </a:extLst>
          </p:cNvPr>
          <p:cNvPicPr>
            <a:picLocks noChangeAspect="1"/>
          </p:cNvPicPr>
          <p:nvPr/>
        </p:nvPicPr>
        <p:blipFill>
          <a:blip r:embed="rId3"/>
          <a:stretch>
            <a:fillRect/>
          </a:stretch>
        </p:blipFill>
        <p:spPr>
          <a:xfrm>
            <a:off x="6913698" y="-2422"/>
            <a:ext cx="1190625" cy="847725"/>
          </a:xfrm>
          <a:prstGeom prst="rect">
            <a:avLst/>
          </a:prstGeom>
        </p:spPr>
      </p:pic>
      <p:pic>
        <p:nvPicPr>
          <p:cNvPr id="3" name="Picture 2" descr="A logo with text and birds">
            <a:extLst>
              <a:ext uri="{FF2B5EF4-FFF2-40B4-BE49-F238E27FC236}">
                <a16:creationId xmlns:a16="http://schemas.microsoft.com/office/drawing/2014/main" id="{C1781FE4-9D94-53EE-0297-001D2A486B59}"/>
              </a:ext>
            </a:extLst>
          </p:cNvPr>
          <p:cNvPicPr>
            <a:picLocks noChangeAspect="1"/>
          </p:cNvPicPr>
          <p:nvPr/>
        </p:nvPicPr>
        <p:blipFill>
          <a:blip r:embed="rId4"/>
          <a:stretch>
            <a:fillRect/>
          </a:stretch>
        </p:blipFill>
        <p:spPr>
          <a:xfrm>
            <a:off x="8306124" y="72648"/>
            <a:ext cx="742950" cy="723900"/>
          </a:xfrm>
          <a:prstGeom prst="rect">
            <a:avLst/>
          </a:prstGeom>
        </p:spPr>
      </p:pic>
    </p:spTree>
    <p:extLst>
      <p:ext uri="{BB962C8B-B14F-4D97-AF65-F5344CB8AC3E}">
        <p14:creationId xmlns:p14="http://schemas.microsoft.com/office/powerpoint/2010/main" val="3963661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FA20E-23DE-5DEB-8897-C676568AEB27}"/>
            </a:ext>
          </a:extLst>
        </p:cNvPr>
        <p:cNvGrpSpPr/>
        <p:nvPr/>
      </p:nvGrpSpPr>
      <p:grpSpPr>
        <a:xfrm>
          <a:off x="0" y="0"/>
          <a:ext cx="0" cy="0"/>
          <a:chOff x="0" y="0"/>
          <a:chExt cx="0" cy="0"/>
        </a:xfrm>
      </p:grpSpPr>
      <p:sp>
        <p:nvSpPr>
          <p:cNvPr id="2" name="Oval 1" descr="Image of a woman with long blond hair">
            <a:extLst>
              <a:ext uri="{FF2B5EF4-FFF2-40B4-BE49-F238E27FC236}">
                <a16:creationId xmlns:a16="http://schemas.microsoft.com/office/drawing/2014/main" id="{295F2673-7753-E04E-1BB9-64362129A606}"/>
              </a:ext>
            </a:extLst>
          </p:cNvPr>
          <p:cNvSpPr/>
          <p:nvPr/>
        </p:nvSpPr>
        <p:spPr>
          <a:xfrm>
            <a:off x="7619927" y="4349337"/>
            <a:ext cx="1351868" cy="1286034"/>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sp>
        <p:nvSpPr>
          <p:cNvPr id="4" name="Title 3">
            <a:extLst>
              <a:ext uri="{FF2B5EF4-FFF2-40B4-BE49-F238E27FC236}">
                <a16:creationId xmlns:a16="http://schemas.microsoft.com/office/drawing/2014/main" id="{2AD0E22C-98C8-4BD1-9391-78881C795A25}"/>
              </a:ext>
            </a:extLst>
          </p:cNvPr>
          <p:cNvSpPr>
            <a:spLocks noGrp="1"/>
          </p:cNvSpPr>
          <p:nvPr>
            <p:ph type="title"/>
          </p:nvPr>
        </p:nvSpPr>
        <p:spPr>
          <a:xfrm>
            <a:off x="1494110" y="198252"/>
            <a:ext cx="6715494" cy="420276"/>
          </a:xfrm>
        </p:spPr>
        <p:txBody>
          <a:bodyPr>
            <a:normAutofit fontScale="90000"/>
          </a:bodyPr>
          <a:lstStyle/>
          <a:p>
            <a:r>
              <a:rPr lang="en-AU" dirty="0">
                <a:ea typeface="Calibri"/>
                <a:cs typeface="Calibri"/>
              </a:rPr>
              <a:t>Reflections </a:t>
            </a:r>
            <a:endParaRPr lang="en-US" dirty="0"/>
          </a:p>
        </p:txBody>
      </p:sp>
      <p:sp>
        <p:nvSpPr>
          <p:cNvPr id="7" name="Speech Bubble: Rectangle with Corners Rounded 6">
            <a:extLst>
              <a:ext uri="{FF2B5EF4-FFF2-40B4-BE49-F238E27FC236}">
                <a16:creationId xmlns:a16="http://schemas.microsoft.com/office/drawing/2014/main" id="{0CB24C16-DBF9-F039-6C99-E0188E7273F2}"/>
              </a:ext>
              <a:ext uri="{C183D7F6-B498-43B3-948B-1728B52AA6E4}">
                <adec:decorative xmlns:adec="http://schemas.microsoft.com/office/drawing/2017/decorative" val="1"/>
              </a:ext>
            </a:extLst>
          </p:cNvPr>
          <p:cNvSpPr/>
          <p:nvPr/>
        </p:nvSpPr>
        <p:spPr>
          <a:xfrm>
            <a:off x="848139" y="918290"/>
            <a:ext cx="5552641" cy="4574561"/>
          </a:xfrm>
          <a:prstGeom prst="wedgeRoundRectCallout">
            <a:avLst>
              <a:gd name="adj1" fmla="val 79381"/>
              <a:gd name="adj2" fmla="val 4074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E197B637-6C01-1EE2-3FE2-FA93AFFEE800}"/>
              </a:ext>
            </a:extLst>
          </p:cNvPr>
          <p:cNvSpPr txBox="1"/>
          <p:nvPr/>
        </p:nvSpPr>
        <p:spPr>
          <a:xfrm>
            <a:off x="1494110" y="1074509"/>
            <a:ext cx="4611756"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800" dirty="0"/>
              <a:t>What did you learn about ranking data?</a:t>
            </a:r>
          </a:p>
          <a:p>
            <a:endParaRPr lang="en-AU" sz="2800" dirty="0"/>
          </a:p>
          <a:p>
            <a:r>
              <a:rPr lang="en-AU" sz="2800" dirty="0">
                <a:ea typeface="Calibri"/>
                <a:cs typeface="Calibri"/>
              </a:rPr>
              <a:t>What makes it a useful process to acquire and compare data?</a:t>
            </a:r>
          </a:p>
          <a:p>
            <a:endParaRPr lang="en-AU" sz="2800" dirty="0">
              <a:ea typeface="Calibri"/>
              <a:cs typeface="Calibri"/>
            </a:endParaRPr>
          </a:p>
          <a:p>
            <a:r>
              <a:rPr lang="en-AU" sz="2800" dirty="0">
                <a:ea typeface="Calibri"/>
                <a:cs typeface="Calibri"/>
              </a:rPr>
              <a:t>What are some potential problems with this type of data? </a:t>
            </a:r>
            <a:endParaRPr lang="en-US" sz="2800" dirty="0">
              <a:ea typeface="Calibri"/>
              <a:cs typeface="Calibri"/>
            </a:endParaRPr>
          </a:p>
          <a:p>
            <a:endParaRPr lang="en-US" sz="2000" dirty="0">
              <a:ea typeface="Calibri"/>
              <a:cs typeface="Calibri"/>
            </a:endParaRPr>
          </a:p>
        </p:txBody>
      </p:sp>
      <p:sp>
        <p:nvSpPr>
          <p:cNvPr id="3" name="TextBox 4">
            <a:extLst>
              <a:ext uri="{FF2B5EF4-FFF2-40B4-BE49-F238E27FC236}">
                <a16:creationId xmlns:a16="http://schemas.microsoft.com/office/drawing/2014/main" id="{BF8D2600-88FF-62B9-AC47-B45F8D06A9E0}"/>
              </a:ext>
            </a:extLst>
          </p:cNvPr>
          <p:cNvSpPr txBox="1"/>
          <p:nvPr/>
        </p:nvSpPr>
        <p:spPr>
          <a:xfrm>
            <a:off x="4896853" y="6585866"/>
            <a:ext cx="2117558"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800" dirty="0">
                <a:effectLst/>
                <a:ea typeface="DengXian" panose="02010600030101010101" pitchFamily="2" charset="-122"/>
                <a:cs typeface="Aptos" panose="020B0004020202020204" pitchFamily="34" charset="0"/>
              </a:rPr>
              <a:t>Image © 2024 Conservation Without Borders. Permission granted. </a:t>
            </a:r>
          </a:p>
        </p:txBody>
      </p:sp>
    </p:spTree>
    <p:extLst>
      <p:ext uri="{BB962C8B-B14F-4D97-AF65-F5344CB8AC3E}">
        <p14:creationId xmlns:p14="http://schemas.microsoft.com/office/powerpoint/2010/main" val="36632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EF6E3-0CCE-F92D-A1A4-5BAB98F329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BFDA370-4F4C-361D-A113-39FF5AFBADDA}"/>
              </a:ext>
            </a:extLst>
          </p:cNvPr>
          <p:cNvSpPr>
            <a:spLocks noGrp="1"/>
          </p:cNvSpPr>
          <p:nvPr>
            <p:ph type="title"/>
          </p:nvPr>
        </p:nvSpPr>
        <p:spPr>
          <a:xfrm>
            <a:off x="1494110" y="198252"/>
            <a:ext cx="6715494" cy="420276"/>
          </a:xfrm>
        </p:spPr>
        <p:txBody>
          <a:bodyPr>
            <a:normAutofit fontScale="90000"/>
          </a:bodyPr>
          <a:lstStyle/>
          <a:p>
            <a:r>
              <a:rPr lang="en-AU" dirty="0">
                <a:ea typeface="Calibri"/>
                <a:cs typeface="Calibri"/>
              </a:rPr>
              <a:t>Research complete </a:t>
            </a:r>
            <a:endParaRPr lang="en-US" dirty="0"/>
          </a:p>
        </p:txBody>
      </p:sp>
      <p:pic>
        <p:nvPicPr>
          <p:cNvPr id="2" name="Content Placeholder 1" descr="A person with long blonde hair wearing a parachute">
            <a:extLst>
              <a:ext uri="{FF2B5EF4-FFF2-40B4-BE49-F238E27FC236}">
                <a16:creationId xmlns:a16="http://schemas.microsoft.com/office/drawing/2014/main" id="{4DAF5C68-D37B-4147-7CA8-397B9BE80D0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612183" y="2107309"/>
            <a:ext cx="5588430" cy="3356763"/>
          </a:xfrm>
        </p:spPr>
      </p:pic>
      <p:sp>
        <p:nvSpPr>
          <p:cNvPr id="7" name="Speech Bubble: Rectangle with Corners Rounded 6">
            <a:extLst>
              <a:ext uri="{FF2B5EF4-FFF2-40B4-BE49-F238E27FC236}">
                <a16:creationId xmlns:a16="http://schemas.microsoft.com/office/drawing/2014/main" id="{EC4C6DE6-4135-2F66-F569-DD3A609A4281}"/>
              </a:ext>
              <a:ext uri="{C183D7F6-B498-43B3-948B-1728B52AA6E4}">
                <adec:decorative xmlns:adec="http://schemas.microsoft.com/office/drawing/2017/decorative" val="1"/>
              </a:ext>
            </a:extLst>
          </p:cNvPr>
          <p:cNvSpPr/>
          <p:nvPr/>
        </p:nvSpPr>
        <p:spPr>
          <a:xfrm>
            <a:off x="1311544" y="751048"/>
            <a:ext cx="4784456" cy="1015663"/>
          </a:xfrm>
          <a:prstGeom prst="wedgeRoundRectCallout">
            <a:avLst>
              <a:gd name="adj1" fmla="val -20640"/>
              <a:gd name="adj2" fmla="val 7005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5C4377B0-5C83-A029-6743-D4C7AB901253}"/>
              </a:ext>
            </a:extLst>
          </p:cNvPr>
          <p:cNvSpPr txBox="1"/>
          <p:nvPr/>
        </p:nvSpPr>
        <p:spPr>
          <a:xfrm>
            <a:off x="1494110" y="886096"/>
            <a:ext cx="508923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000" dirty="0"/>
              <a:t>Thanks </a:t>
            </a:r>
            <a:r>
              <a:rPr lang="en-AU" sz="2000" dirty="0">
                <a:ea typeface="Calibri"/>
                <a:cs typeface="Calibri"/>
              </a:rPr>
              <a:t>for your help again today!</a:t>
            </a:r>
            <a:r>
              <a:rPr lang="en-US" sz="2000" dirty="0">
                <a:ea typeface="Calibri"/>
                <a:cs typeface="Calibri"/>
              </a:rPr>
              <a:t>​</a:t>
            </a:r>
          </a:p>
          <a:p>
            <a:r>
              <a:rPr lang="en-US" sz="2000" dirty="0">
                <a:ea typeface="Calibri"/>
                <a:cs typeface="Calibri"/>
              </a:rPr>
              <a:t>I may call on you again. </a:t>
            </a:r>
          </a:p>
          <a:p>
            <a:endParaRPr lang="en-US" sz="2000" dirty="0">
              <a:ea typeface="Calibri"/>
              <a:cs typeface="Calibri"/>
            </a:endParaRPr>
          </a:p>
        </p:txBody>
      </p:sp>
      <p:sp>
        <p:nvSpPr>
          <p:cNvPr id="3" name="TextBox 4">
            <a:extLst>
              <a:ext uri="{FF2B5EF4-FFF2-40B4-BE49-F238E27FC236}">
                <a16:creationId xmlns:a16="http://schemas.microsoft.com/office/drawing/2014/main" id="{BF8D2600-88FF-62B9-AC47-B45F8D06A9E0}"/>
              </a:ext>
            </a:extLst>
          </p:cNvPr>
          <p:cNvSpPr txBox="1"/>
          <p:nvPr/>
        </p:nvSpPr>
        <p:spPr>
          <a:xfrm>
            <a:off x="612183" y="5464072"/>
            <a:ext cx="4572000"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800" dirty="0">
                <a:effectLst/>
                <a:ea typeface="DengXian" panose="02010600030101010101" pitchFamily="2" charset="-122"/>
                <a:cs typeface="Aptos" panose="020B0004020202020204" pitchFamily="34" charset="0"/>
              </a:rPr>
              <a:t>Image © 2024 Conservation Without Borders. Permission granted. </a:t>
            </a:r>
          </a:p>
        </p:txBody>
      </p:sp>
    </p:spTree>
    <p:extLst>
      <p:ext uri="{BB962C8B-B14F-4D97-AF65-F5344CB8AC3E}">
        <p14:creationId xmlns:p14="http://schemas.microsoft.com/office/powerpoint/2010/main" val="2105922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83839-EAC9-2AB5-4DBC-9E6963225FED}"/>
            </a:ext>
          </a:extLst>
        </p:cNvPr>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F4FB3CD3-06DA-E589-483C-73F0E576B05A}"/>
              </a:ext>
              <a:ext uri="{C183D7F6-B498-43B3-948B-1728B52AA6E4}">
                <adec:decorative xmlns:adec="http://schemas.microsoft.com/office/drawing/2017/decorative" val="1"/>
              </a:ext>
            </a:extLst>
          </p:cNvPr>
          <p:cNvSpPr/>
          <p:nvPr/>
        </p:nvSpPr>
        <p:spPr>
          <a:xfrm>
            <a:off x="132867" y="821524"/>
            <a:ext cx="4788464" cy="1099690"/>
          </a:xfrm>
          <a:prstGeom prst="wedgeRoundRectCallout">
            <a:avLst>
              <a:gd name="adj1" fmla="val 54147"/>
              <a:gd name="adj2" fmla="val -1737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itle 3">
            <a:extLst>
              <a:ext uri="{FF2B5EF4-FFF2-40B4-BE49-F238E27FC236}">
                <a16:creationId xmlns:a16="http://schemas.microsoft.com/office/drawing/2014/main" id="{E5C3FF9B-E4CB-ECD4-0163-7251FABE87C7}"/>
              </a:ext>
            </a:extLst>
          </p:cNvPr>
          <p:cNvSpPr>
            <a:spLocks noGrp="1"/>
          </p:cNvSpPr>
          <p:nvPr>
            <p:ph type="title"/>
          </p:nvPr>
        </p:nvSpPr>
        <p:spPr>
          <a:xfrm>
            <a:off x="2123728" y="198252"/>
            <a:ext cx="4071096" cy="420276"/>
          </a:xfrm>
        </p:spPr>
        <p:txBody>
          <a:bodyPr>
            <a:noAutofit/>
          </a:bodyPr>
          <a:lstStyle/>
          <a:p>
            <a:r>
              <a:rPr lang="en-US" sz="3200" dirty="0">
                <a:ea typeface="Calibri"/>
                <a:cs typeface="Calibri"/>
              </a:rPr>
              <a:t>Quick quiz</a:t>
            </a:r>
            <a:endParaRPr lang="en-US" sz="3200" dirty="0"/>
          </a:p>
        </p:txBody>
      </p:sp>
      <p:sp>
        <p:nvSpPr>
          <p:cNvPr id="6" name="TextBox 5">
            <a:extLst>
              <a:ext uri="{FF2B5EF4-FFF2-40B4-BE49-F238E27FC236}">
                <a16:creationId xmlns:a16="http://schemas.microsoft.com/office/drawing/2014/main" id="{14681270-0F63-1AF0-026E-6D9AC23CEE8B}"/>
              </a:ext>
            </a:extLst>
          </p:cNvPr>
          <p:cNvSpPr txBox="1"/>
          <p:nvPr/>
        </p:nvSpPr>
        <p:spPr>
          <a:xfrm>
            <a:off x="221149" y="846253"/>
            <a:ext cx="4611899" cy="923330"/>
          </a:xfrm>
          <a:prstGeom prst="rect">
            <a:avLst/>
          </a:prstGeom>
          <a:noFill/>
        </p:spPr>
        <p:txBody>
          <a:bodyPr wrap="square" rtlCol="0">
            <a:spAutoFit/>
          </a:bodyPr>
          <a:lstStyle/>
          <a:p>
            <a:r>
              <a:rPr lang="en-GB" sz="1800" dirty="0">
                <a:effectLst/>
                <a:latin typeface="Segoe UI" panose="020B0502040204020203" pitchFamily="34" charset="0"/>
              </a:rPr>
              <a:t>In Scotland, ospreys had almost been wiped out in the early 1900s. With conservation efforts, osprey numbers are now increasing.</a:t>
            </a:r>
            <a:endParaRPr lang="en-AU" sz="1350" dirty="0"/>
          </a:p>
        </p:txBody>
      </p:sp>
      <p:sp>
        <p:nvSpPr>
          <p:cNvPr id="7" name="TextBox 6">
            <a:extLst>
              <a:ext uri="{FF2B5EF4-FFF2-40B4-BE49-F238E27FC236}">
                <a16:creationId xmlns:a16="http://schemas.microsoft.com/office/drawing/2014/main" id="{460047D6-5419-1A0C-4CE4-88452AC79042}"/>
              </a:ext>
            </a:extLst>
          </p:cNvPr>
          <p:cNvSpPr txBox="1"/>
          <p:nvPr/>
        </p:nvSpPr>
        <p:spPr>
          <a:xfrm>
            <a:off x="221150" y="3072269"/>
            <a:ext cx="4700181" cy="2769989"/>
          </a:xfrm>
          <a:prstGeom prst="rect">
            <a:avLst/>
          </a:prstGeom>
          <a:solidFill>
            <a:srgbClr val="C5DAEC"/>
          </a:solidFill>
          <a:ln w="28575">
            <a:solidFill>
              <a:schemeClr val="tx1"/>
            </a:solidFill>
          </a:ln>
        </p:spPr>
        <p:txBody>
          <a:bodyPr wrap="square" rtlCol="0">
            <a:spAutoFit/>
          </a:bodyPr>
          <a:lstStyle/>
          <a:p>
            <a:r>
              <a:rPr lang="en-AU" dirty="0"/>
              <a:t>In 1981 there were 26 breeding pairs, but by 1990 there were 62 pairs. Of these, 56 pairs successfully laid eggs and 90 young hatched ospreys survived to start their first migration. In 1992 Scotland saw this number climb to 101 of successfully hatched young. In 2001 the number of young raised from the nest in a year was over 200, </a:t>
            </a:r>
            <a:r>
              <a:rPr lang="en-GB" dirty="0"/>
              <a:t>with 153 pairs of ospreys known to return to Scotland to breed</a:t>
            </a:r>
            <a:r>
              <a:rPr lang="en-AU" dirty="0"/>
              <a:t>. </a:t>
            </a:r>
          </a:p>
          <a:p>
            <a:pPr algn="r"/>
            <a:r>
              <a:rPr lang="en-AU" sz="600" b="1" i="1" dirty="0">
                <a:effectLst/>
                <a:latin typeface="Arial" panose="020B0604020202020204" pitchFamily="34" charset="0"/>
              </a:rPr>
              <a:t>Roy Dennis Wildlife Foundation</a:t>
            </a:r>
            <a:br>
              <a:rPr lang="en-AU" sz="600" i="1" dirty="0"/>
            </a:br>
            <a:r>
              <a:rPr lang="en-AU" sz="600" b="0" i="1" dirty="0">
                <a:effectLst/>
                <a:latin typeface="Gochi Hand"/>
              </a:rPr>
              <a:t>Working for wildlife</a:t>
            </a:r>
          </a:p>
        </p:txBody>
      </p:sp>
      <p:sp>
        <p:nvSpPr>
          <p:cNvPr id="10" name="TextBox 9">
            <a:extLst>
              <a:ext uri="{FF2B5EF4-FFF2-40B4-BE49-F238E27FC236}">
                <a16:creationId xmlns:a16="http://schemas.microsoft.com/office/drawing/2014/main" id="{49962BC8-C361-F29C-354A-FF718A1F276F}"/>
              </a:ext>
            </a:extLst>
          </p:cNvPr>
          <p:cNvSpPr txBox="1"/>
          <p:nvPr/>
        </p:nvSpPr>
        <p:spPr>
          <a:xfrm>
            <a:off x="6472772" y="894368"/>
            <a:ext cx="2541755" cy="3831818"/>
          </a:xfrm>
          <a:prstGeom prst="rect">
            <a:avLst/>
          </a:prstGeom>
          <a:noFill/>
        </p:spPr>
        <p:txBody>
          <a:bodyPr wrap="square" rtlCol="0">
            <a:spAutoFit/>
          </a:bodyPr>
          <a:lstStyle/>
          <a:p>
            <a:r>
              <a:rPr lang="en-AU" sz="1350" dirty="0"/>
              <a:t>In the 9 years from 1981 to 1990 the number of birds increased by: </a:t>
            </a:r>
          </a:p>
          <a:p>
            <a:pPr marL="257175" indent="-257175">
              <a:buFont typeface="+mj-lt"/>
              <a:buAutoNum type="alphaUcPeriod"/>
            </a:pPr>
            <a:r>
              <a:rPr lang="en-AU" sz="1350" dirty="0"/>
              <a:t>36</a:t>
            </a:r>
          </a:p>
          <a:p>
            <a:pPr marL="257175" indent="-257175">
              <a:buFont typeface="+mj-lt"/>
              <a:buAutoNum type="alphaUcPeriod"/>
            </a:pPr>
            <a:r>
              <a:rPr lang="en-AU" sz="1350" dirty="0"/>
              <a:t>72</a:t>
            </a:r>
          </a:p>
          <a:p>
            <a:pPr marL="257175" indent="-257175">
              <a:buFont typeface="+mj-lt"/>
              <a:buAutoNum type="alphaUcPeriod"/>
            </a:pPr>
            <a:r>
              <a:rPr lang="en-AU" sz="1350" dirty="0"/>
              <a:t>56</a:t>
            </a:r>
          </a:p>
          <a:p>
            <a:pPr marL="257175" indent="-257175">
              <a:buFont typeface="+mj-lt"/>
              <a:buAutoNum type="alphaUcPeriod"/>
            </a:pPr>
            <a:endParaRPr lang="en-AU" sz="1350" dirty="0"/>
          </a:p>
          <a:p>
            <a:pPr marL="257175" indent="-257175">
              <a:buFont typeface="+mj-lt"/>
              <a:buAutoNum type="alphaUcPeriod"/>
            </a:pPr>
            <a:endParaRPr lang="en-AU" sz="1350" dirty="0"/>
          </a:p>
          <a:p>
            <a:r>
              <a:rPr lang="en-AU" sz="1350" dirty="0"/>
              <a:t>The number of breeding pairs of ospreys in Scotland increased from 26 pairs in 1981 to 62 pairs in 1990. </a:t>
            </a:r>
          </a:p>
          <a:p>
            <a:r>
              <a:rPr lang="en-AU" sz="1350" dirty="0"/>
              <a:t>This increase is: </a:t>
            </a:r>
          </a:p>
          <a:p>
            <a:pPr marL="342900" indent="-342900">
              <a:buAutoNum type="alphaUcPeriod"/>
            </a:pPr>
            <a:r>
              <a:rPr lang="en-AU" sz="1350" dirty="0"/>
              <a:t>less than double </a:t>
            </a:r>
          </a:p>
          <a:p>
            <a:pPr marL="342900" indent="-342900">
              <a:buAutoNum type="alphaUcPeriod"/>
            </a:pPr>
            <a:r>
              <a:rPr lang="en-AU" sz="1350" dirty="0"/>
              <a:t>double </a:t>
            </a:r>
          </a:p>
          <a:p>
            <a:pPr marL="342900" indent="-342900">
              <a:buAutoNum type="alphaUcPeriod" startAt="3"/>
            </a:pPr>
            <a:r>
              <a:rPr lang="en-AU" sz="1350" dirty="0"/>
              <a:t>more than double</a:t>
            </a:r>
          </a:p>
          <a:p>
            <a:endParaRPr lang="en-AU" sz="1350" dirty="0"/>
          </a:p>
          <a:p>
            <a:pPr marL="257175" indent="-257175">
              <a:buFont typeface="+mj-lt"/>
              <a:buAutoNum type="alphaUcPeriod"/>
            </a:pPr>
            <a:endParaRPr lang="en-AU" sz="1350" dirty="0"/>
          </a:p>
          <a:p>
            <a:pPr marL="257175" indent="-257175">
              <a:buFont typeface="+mj-lt"/>
              <a:buAutoNum type="alphaUcPeriod"/>
            </a:pPr>
            <a:endParaRPr lang="en-AU" sz="1350" dirty="0"/>
          </a:p>
        </p:txBody>
      </p:sp>
      <p:sp>
        <p:nvSpPr>
          <p:cNvPr id="2" name="Oval 1" descr="Image of a woman with long blond hair">
            <a:extLst>
              <a:ext uri="{FF2B5EF4-FFF2-40B4-BE49-F238E27FC236}">
                <a16:creationId xmlns:a16="http://schemas.microsoft.com/office/drawing/2014/main" id="{D4548512-D60A-0D0C-FDB1-A6D0066ACAE5}"/>
              </a:ext>
            </a:extLst>
          </p:cNvPr>
          <p:cNvSpPr/>
          <p:nvPr/>
        </p:nvSpPr>
        <p:spPr>
          <a:xfrm>
            <a:off x="5021117" y="251351"/>
            <a:ext cx="1351868" cy="1286034"/>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sp>
        <p:nvSpPr>
          <p:cNvPr id="3" name="TextBox 4">
            <a:extLst>
              <a:ext uri="{FF2B5EF4-FFF2-40B4-BE49-F238E27FC236}">
                <a16:creationId xmlns:a16="http://schemas.microsoft.com/office/drawing/2014/main" id="{BF8D2600-88FF-62B9-AC47-B45F8D06A9E0}"/>
              </a:ext>
            </a:extLst>
          </p:cNvPr>
          <p:cNvSpPr txBox="1"/>
          <p:nvPr/>
        </p:nvSpPr>
        <p:spPr>
          <a:xfrm>
            <a:off x="4896634" y="1590484"/>
            <a:ext cx="1576138"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800" dirty="0">
                <a:effectLst/>
                <a:ea typeface="DengXian" panose="02010600030101010101" pitchFamily="2" charset="-122"/>
                <a:cs typeface="Aptos" panose="020B0004020202020204" pitchFamily="34" charset="0"/>
              </a:rPr>
              <a:t>Image © 2024 Conservation Without Borders. Permission granted. </a:t>
            </a:r>
          </a:p>
        </p:txBody>
      </p:sp>
    </p:spTree>
    <p:extLst>
      <p:ext uri="{BB962C8B-B14F-4D97-AF65-F5344CB8AC3E}">
        <p14:creationId xmlns:p14="http://schemas.microsoft.com/office/powerpoint/2010/main" val="3990615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8656F-FA23-ED47-9212-F92D8E426F7D}"/>
              </a:ext>
            </a:extLst>
          </p:cNvPr>
          <p:cNvSpPr>
            <a:spLocks noGrp="1"/>
          </p:cNvSpPr>
          <p:nvPr>
            <p:ph type="title"/>
          </p:nvPr>
        </p:nvSpPr>
        <p:spPr>
          <a:xfrm>
            <a:off x="1138208" y="177932"/>
            <a:ext cx="5679152" cy="420276"/>
          </a:xfrm>
        </p:spPr>
        <p:txBody>
          <a:bodyPr>
            <a:normAutofit fontScale="90000"/>
          </a:bodyPr>
          <a:lstStyle/>
          <a:p>
            <a:br>
              <a:rPr lang="en-AU" sz="4400" dirty="0"/>
            </a:br>
            <a:r>
              <a:rPr lang="en-AU" sz="3600" dirty="0"/>
              <a:t>Threats to the osprey </a:t>
            </a:r>
            <a:br>
              <a:rPr lang="en-AU" sz="3600" dirty="0"/>
            </a:br>
            <a:endParaRPr lang="en-AU" sz="3600" dirty="0"/>
          </a:p>
        </p:txBody>
      </p:sp>
      <p:sp>
        <p:nvSpPr>
          <p:cNvPr id="4" name="TextBox 3">
            <a:extLst>
              <a:ext uri="{FF2B5EF4-FFF2-40B4-BE49-F238E27FC236}">
                <a16:creationId xmlns:a16="http://schemas.microsoft.com/office/drawing/2014/main" id="{31F6021C-DBDC-ACB6-1BE4-87B8DD424CE4}"/>
              </a:ext>
            </a:extLst>
          </p:cNvPr>
          <p:cNvSpPr txBox="1"/>
          <p:nvPr/>
        </p:nvSpPr>
        <p:spPr>
          <a:xfrm>
            <a:off x="6454389" y="1405409"/>
            <a:ext cx="2546736" cy="3416320"/>
          </a:xfrm>
          <a:prstGeom prst="rect">
            <a:avLst/>
          </a:prstGeom>
          <a:noFill/>
        </p:spPr>
        <p:txBody>
          <a:bodyPr wrap="square">
            <a:spAutoFit/>
          </a:bodyPr>
          <a:lstStyle/>
          <a:p>
            <a:r>
              <a:rPr lang="en-AU" sz="2000" dirty="0"/>
              <a:t>Research has shown that although osprey are coming back in numbers in the UK, due to protection and conservation, </a:t>
            </a:r>
            <a:r>
              <a:rPr lang="en-AU" sz="2000" b="1" dirty="0"/>
              <a:t>there are still many threats</a:t>
            </a:r>
            <a:r>
              <a:rPr lang="en-AU" sz="2000" dirty="0"/>
              <a:t> to the osprey as they leave the UK and migrate south. </a:t>
            </a:r>
          </a:p>
          <a:p>
            <a:endParaRPr lang="en-AU" sz="1600" dirty="0"/>
          </a:p>
        </p:txBody>
      </p:sp>
      <p:sp>
        <p:nvSpPr>
          <p:cNvPr id="7" name="Speech Bubble: Rectangle with Corners Rounded 6">
            <a:extLst>
              <a:ext uri="{FF2B5EF4-FFF2-40B4-BE49-F238E27FC236}">
                <a16:creationId xmlns:a16="http://schemas.microsoft.com/office/drawing/2014/main" id="{413CC614-AF9F-E673-BCF7-CA6FD7870BF8}"/>
              </a:ext>
            </a:extLst>
          </p:cNvPr>
          <p:cNvSpPr/>
          <p:nvPr/>
        </p:nvSpPr>
        <p:spPr>
          <a:xfrm>
            <a:off x="2017773" y="930005"/>
            <a:ext cx="4217564" cy="1680755"/>
          </a:xfrm>
          <a:prstGeom prst="wedgeRoundRectCallout">
            <a:avLst>
              <a:gd name="adj1" fmla="val -56507"/>
              <a:gd name="adj2" fmla="val -1839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AU" sz="1800" dirty="0"/>
              <a:t>The Conservation without Borders team has seen many of these threats. We would like people to understand what these are and what this means </a:t>
            </a:r>
            <a:r>
              <a:rPr lang="en-AU" dirty="0"/>
              <a:t>for</a:t>
            </a:r>
            <a:r>
              <a:rPr lang="en-AU" sz="1800" dirty="0"/>
              <a:t> the osprey, other animal life and us humans. </a:t>
            </a:r>
          </a:p>
        </p:txBody>
      </p:sp>
      <p:sp>
        <p:nvSpPr>
          <p:cNvPr id="3" name="Oval 2" descr="Image of a woman with long blond hair">
            <a:extLst>
              <a:ext uri="{FF2B5EF4-FFF2-40B4-BE49-F238E27FC236}">
                <a16:creationId xmlns:a16="http://schemas.microsoft.com/office/drawing/2014/main" id="{12EA33C2-8B24-EC9F-3DBE-8FABD34E96EE}"/>
              </a:ext>
            </a:extLst>
          </p:cNvPr>
          <p:cNvSpPr/>
          <p:nvPr/>
        </p:nvSpPr>
        <p:spPr>
          <a:xfrm>
            <a:off x="314704" y="969466"/>
            <a:ext cx="1351868" cy="1286034"/>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sp>
        <p:nvSpPr>
          <p:cNvPr id="5" name="TextBox 4">
            <a:extLst>
              <a:ext uri="{FF2B5EF4-FFF2-40B4-BE49-F238E27FC236}">
                <a16:creationId xmlns:a16="http://schemas.microsoft.com/office/drawing/2014/main" id="{BF8D2600-88FF-62B9-AC47-B45F8D06A9E0}"/>
              </a:ext>
            </a:extLst>
          </p:cNvPr>
          <p:cNvSpPr txBox="1"/>
          <p:nvPr/>
        </p:nvSpPr>
        <p:spPr>
          <a:xfrm>
            <a:off x="0" y="2274438"/>
            <a:ext cx="1798721" cy="33632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800" dirty="0">
                <a:effectLst/>
                <a:ea typeface="DengXian" panose="02010600030101010101" pitchFamily="2" charset="-122"/>
                <a:cs typeface="Aptos" panose="020B0004020202020204" pitchFamily="34" charset="0"/>
              </a:rPr>
              <a:t>Image © 2024 Conservation Without Borders. Permission granted. </a:t>
            </a:r>
          </a:p>
        </p:txBody>
      </p:sp>
      <p:pic>
        <p:nvPicPr>
          <p:cNvPr id="8" name="Picture 7">
            <a:extLst>
              <a:ext uri="{FF2B5EF4-FFF2-40B4-BE49-F238E27FC236}">
                <a16:creationId xmlns:a16="http://schemas.microsoft.com/office/drawing/2014/main" id="{6FA20311-FC21-A384-C399-695AEF1DA853}"/>
              </a:ext>
            </a:extLst>
          </p:cNvPr>
          <p:cNvPicPr>
            <a:picLocks noChangeAspect="1"/>
          </p:cNvPicPr>
          <p:nvPr/>
        </p:nvPicPr>
        <p:blipFill>
          <a:blip r:embed="rId3"/>
          <a:stretch>
            <a:fillRect/>
          </a:stretch>
        </p:blipFill>
        <p:spPr>
          <a:xfrm>
            <a:off x="1010130" y="2834896"/>
            <a:ext cx="4423117" cy="3194801"/>
          </a:xfrm>
          <a:prstGeom prst="rect">
            <a:avLst/>
          </a:prstGeom>
        </p:spPr>
      </p:pic>
      <p:sp>
        <p:nvSpPr>
          <p:cNvPr id="10" name="TextBox 9">
            <a:extLst>
              <a:ext uri="{FF2B5EF4-FFF2-40B4-BE49-F238E27FC236}">
                <a16:creationId xmlns:a16="http://schemas.microsoft.com/office/drawing/2014/main" id="{5B90BC0B-1331-9825-258B-CA8513855AC1}"/>
              </a:ext>
            </a:extLst>
          </p:cNvPr>
          <p:cNvSpPr txBox="1"/>
          <p:nvPr/>
        </p:nvSpPr>
        <p:spPr>
          <a:xfrm>
            <a:off x="975025" y="6029697"/>
            <a:ext cx="3147247" cy="215444"/>
          </a:xfrm>
          <a:prstGeom prst="rect">
            <a:avLst/>
          </a:prstGeom>
          <a:noFill/>
        </p:spPr>
        <p:txBody>
          <a:bodyPr wrap="square">
            <a:spAutoFit/>
          </a:bodyPr>
          <a:lstStyle/>
          <a:p>
            <a:r>
              <a:rPr lang="en-US" sz="800" b="0" i="0" dirty="0">
                <a:solidFill>
                  <a:srgbClr val="191B26"/>
                </a:solidFill>
                <a:effectLst/>
                <a:highlight>
                  <a:srgbClr val="FFFFFF"/>
                </a:highlight>
              </a:rPr>
              <a:t>Image by </a:t>
            </a:r>
            <a:r>
              <a:rPr lang="en-US" sz="800" b="0" i="0" u="sng" dirty="0" err="1">
                <a:solidFill>
                  <a:srgbClr val="191B26"/>
                </a:solidFill>
                <a:effectLst/>
                <a:highlight>
                  <a:srgbClr val="FFFFFF"/>
                </a:highlight>
                <a:hlinkClick r:id="rId4"/>
              </a:rPr>
              <a:t>PublicDomainPictures</a:t>
            </a:r>
            <a:r>
              <a:rPr lang="en-US" sz="800" b="0" i="0" dirty="0">
                <a:solidFill>
                  <a:srgbClr val="191B26"/>
                </a:solidFill>
                <a:effectLst/>
                <a:highlight>
                  <a:srgbClr val="FFFFFF"/>
                </a:highlight>
              </a:rPr>
              <a:t> from </a:t>
            </a:r>
            <a:r>
              <a:rPr lang="en-US" sz="800" b="0" i="0" u="sng" dirty="0" err="1">
                <a:solidFill>
                  <a:srgbClr val="191B26"/>
                </a:solidFill>
                <a:effectLst/>
                <a:highlight>
                  <a:srgbClr val="FFFFFF"/>
                </a:highlight>
                <a:hlinkClick r:id="rId5"/>
              </a:rPr>
              <a:t>Pixabay</a:t>
            </a:r>
            <a:endParaRPr lang="en-AU" sz="800" dirty="0"/>
          </a:p>
        </p:txBody>
      </p:sp>
    </p:spTree>
    <p:extLst>
      <p:ext uri="{BB962C8B-B14F-4D97-AF65-F5344CB8AC3E}">
        <p14:creationId xmlns:p14="http://schemas.microsoft.com/office/powerpoint/2010/main" val="3274972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descr="Image of a woman with long blond hair">
            <a:extLst>
              <a:ext uri="{FF2B5EF4-FFF2-40B4-BE49-F238E27FC236}">
                <a16:creationId xmlns:a16="http://schemas.microsoft.com/office/drawing/2014/main" id="{C918A467-DADF-EEB0-1469-D9D7D25BE5BD}"/>
              </a:ext>
            </a:extLst>
          </p:cNvPr>
          <p:cNvSpPr/>
          <p:nvPr/>
        </p:nvSpPr>
        <p:spPr>
          <a:xfrm>
            <a:off x="7367549" y="4300991"/>
            <a:ext cx="1351868" cy="1286034"/>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sp>
        <p:nvSpPr>
          <p:cNvPr id="10" name="Title 1">
            <a:extLst>
              <a:ext uri="{FF2B5EF4-FFF2-40B4-BE49-F238E27FC236}">
                <a16:creationId xmlns:a16="http://schemas.microsoft.com/office/drawing/2014/main" id="{7ED51162-3706-1C0D-3443-626C790D704F}"/>
              </a:ext>
            </a:extLst>
          </p:cNvPr>
          <p:cNvSpPr>
            <a:spLocks noGrp="1"/>
          </p:cNvSpPr>
          <p:nvPr>
            <p:ph type="title"/>
          </p:nvPr>
        </p:nvSpPr>
        <p:spPr>
          <a:xfrm>
            <a:off x="1393687" y="119982"/>
            <a:ext cx="6649796" cy="666585"/>
          </a:xfrm>
        </p:spPr>
        <p:txBody>
          <a:bodyPr>
            <a:noAutofit/>
          </a:bodyPr>
          <a:lstStyle/>
          <a:p>
            <a:r>
              <a:rPr lang="en-AU" sz="3200" dirty="0"/>
              <a:t>Largest threats for migrating osprey</a:t>
            </a:r>
          </a:p>
        </p:txBody>
      </p:sp>
      <p:sp>
        <p:nvSpPr>
          <p:cNvPr id="3" name="Rectangle: Rounded Corners 2">
            <a:extLst>
              <a:ext uri="{FF2B5EF4-FFF2-40B4-BE49-F238E27FC236}">
                <a16:creationId xmlns:a16="http://schemas.microsoft.com/office/drawing/2014/main" id="{793B3BBA-8E91-31D7-749D-ABA02BA799B3}"/>
              </a:ext>
            </a:extLst>
          </p:cNvPr>
          <p:cNvSpPr/>
          <p:nvPr/>
        </p:nvSpPr>
        <p:spPr>
          <a:xfrm>
            <a:off x="125998" y="828174"/>
            <a:ext cx="4470278" cy="818821"/>
          </a:xfrm>
          <a:prstGeom prst="roundRect">
            <a:avLst/>
          </a:prstGeom>
          <a:solidFill>
            <a:srgbClr val="F7DA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dirty="0">
                <a:solidFill>
                  <a:schemeClr val="tx1"/>
                </a:solidFill>
              </a:rPr>
              <a:t>Hunting, trapping and egg collection by humans </a:t>
            </a:r>
          </a:p>
        </p:txBody>
      </p:sp>
      <p:sp>
        <p:nvSpPr>
          <p:cNvPr id="8" name="Rectangle: Rounded Corners 7">
            <a:extLst>
              <a:ext uri="{FF2B5EF4-FFF2-40B4-BE49-F238E27FC236}">
                <a16:creationId xmlns:a16="http://schemas.microsoft.com/office/drawing/2014/main" id="{7EE157B5-C2E1-C908-90E3-4C8730D0F9C3}"/>
              </a:ext>
            </a:extLst>
          </p:cNvPr>
          <p:cNvSpPr/>
          <p:nvPr/>
        </p:nvSpPr>
        <p:spPr>
          <a:xfrm>
            <a:off x="126000" y="1742558"/>
            <a:ext cx="4470276" cy="786451"/>
          </a:xfrm>
          <a:prstGeom prst="roundRect">
            <a:avLst/>
          </a:prstGeom>
          <a:solidFill>
            <a:srgbClr val="F7DACB"/>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AU" dirty="0">
                <a:solidFill>
                  <a:schemeClr val="tx1"/>
                </a:solidFill>
              </a:rPr>
              <a:t>Removal of their habitat due to human activities</a:t>
            </a:r>
          </a:p>
        </p:txBody>
      </p:sp>
      <p:sp>
        <p:nvSpPr>
          <p:cNvPr id="7" name="Rectangle: Rounded Corners 6">
            <a:extLst>
              <a:ext uri="{FF2B5EF4-FFF2-40B4-BE49-F238E27FC236}">
                <a16:creationId xmlns:a16="http://schemas.microsoft.com/office/drawing/2014/main" id="{2944F0EB-CA32-543A-BBCA-0438B699BDBC}"/>
              </a:ext>
            </a:extLst>
          </p:cNvPr>
          <p:cNvSpPr/>
          <p:nvPr/>
        </p:nvSpPr>
        <p:spPr>
          <a:xfrm>
            <a:off x="101721" y="2642548"/>
            <a:ext cx="4470279" cy="786452"/>
          </a:xfrm>
          <a:prstGeom prst="roundRect">
            <a:avLst/>
          </a:prstGeom>
          <a:solidFill>
            <a:srgbClr val="F7DA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dirty="0">
                <a:solidFill>
                  <a:schemeClr val="tx1"/>
                </a:solidFill>
              </a:rPr>
              <a:t>Collision with power lines and wind turbines  </a:t>
            </a:r>
          </a:p>
        </p:txBody>
      </p:sp>
      <p:sp>
        <p:nvSpPr>
          <p:cNvPr id="6" name="Rectangle: Rounded Corners 5">
            <a:extLst>
              <a:ext uri="{FF2B5EF4-FFF2-40B4-BE49-F238E27FC236}">
                <a16:creationId xmlns:a16="http://schemas.microsoft.com/office/drawing/2014/main" id="{66AD10B9-B481-11DC-9E16-9B6FE3B620A0}"/>
              </a:ext>
            </a:extLst>
          </p:cNvPr>
          <p:cNvSpPr/>
          <p:nvPr/>
        </p:nvSpPr>
        <p:spPr>
          <a:xfrm>
            <a:off x="91793" y="3542539"/>
            <a:ext cx="4480207" cy="796370"/>
          </a:xfrm>
          <a:prstGeom prst="roundRect">
            <a:avLst/>
          </a:prstGeom>
          <a:solidFill>
            <a:srgbClr val="F7DA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dirty="0">
                <a:solidFill>
                  <a:schemeClr val="tx1"/>
                </a:solidFill>
              </a:rPr>
              <a:t>Predators – </a:t>
            </a:r>
            <a:r>
              <a:rPr lang="en-AU">
                <a:solidFill>
                  <a:schemeClr val="tx1"/>
                </a:solidFill>
              </a:rPr>
              <a:t>other predator </a:t>
            </a:r>
            <a:r>
              <a:rPr lang="en-AU" dirty="0">
                <a:solidFill>
                  <a:schemeClr val="tx1"/>
                </a:solidFill>
              </a:rPr>
              <a:t>birds competing for limited food </a:t>
            </a:r>
          </a:p>
        </p:txBody>
      </p:sp>
      <p:sp>
        <p:nvSpPr>
          <p:cNvPr id="5" name="Rectangle: Rounded Corners 4">
            <a:extLst>
              <a:ext uri="{FF2B5EF4-FFF2-40B4-BE49-F238E27FC236}">
                <a16:creationId xmlns:a16="http://schemas.microsoft.com/office/drawing/2014/main" id="{3CB76294-A00D-DB7F-A14A-C0C5F8286E92}"/>
              </a:ext>
            </a:extLst>
          </p:cNvPr>
          <p:cNvSpPr/>
          <p:nvPr/>
        </p:nvSpPr>
        <p:spPr>
          <a:xfrm>
            <a:off x="148362" y="4449242"/>
            <a:ext cx="4480209" cy="796370"/>
          </a:xfrm>
          <a:prstGeom prst="roundRect">
            <a:avLst/>
          </a:prstGeom>
          <a:solidFill>
            <a:srgbClr val="F7DA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dirty="0">
                <a:solidFill>
                  <a:schemeClr val="tx1"/>
                </a:solidFill>
              </a:rPr>
              <a:t>Pollution of waterways – with plastics and non-biodegradable material  </a:t>
            </a:r>
          </a:p>
        </p:txBody>
      </p:sp>
      <p:sp>
        <p:nvSpPr>
          <p:cNvPr id="4" name="Rectangle: Rounded Corners 3">
            <a:extLst>
              <a:ext uri="{FF2B5EF4-FFF2-40B4-BE49-F238E27FC236}">
                <a16:creationId xmlns:a16="http://schemas.microsoft.com/office/drawing/2014/main" id="{D0D49AD9-B6DA-E1E3-2E1D-6A558EDB6D08}"/>
              </a:ext>
            </a:extLst>
          </p:cNvPr>
          <p:cNvSpPr/>
          <p:nvPr/>
        </p:nvSpPr>
        <p:spPr>
          <a:xfrm>
            <a:off x="91790" y="5355945"/>
            <a:ext cx="4480210" cy="688694"/>
          </a:xfrm>
          <a:prstGeom prst="roundRect">
            <a:avLst/>
          </a:prstGeom>
          <a:solidFill>
            <a:srgbClr val="F7DA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dirty="0">
                <a:solidFill>
                  <a:schemeClr val="tx1"/>
                </a:solidFill>
              </a:rPr>
              <a:t>Pesticides and heavy metals – enter the food chain and kill very young osprey  </a:t>
            </a:r>
          </a:p>
        </p:txBody>
      </p:sp>
      <p:sp>
        <p:nvSpPr>
          <p:cNvPr id="11" name="Speech Bubble: Rectangle with Corners Rounded 10">
            <a:extLst>
              <a:ext uri="{FF2B5EF4-FFF2-40B4-BE49-F238E27FC236}">
                <a16:creationId xmlns:a16="http://schemas.microsoft.com/office/drawing/2014/main" id="{41F7E40C-E07E-BD35-758B-FE6AC5649567}"/>
              </a:ext>
            </a:extLst>
          </p:cNvPr>
          <p:cNvSpPr/>
          <p:nvPr/>
        </p:nvSpPr>
        <p:spPr>
          <a:xfrm>
            <a:off x="6303696" y="1534581"/>
            <a:ext cx="2840305" cy="2698440"/>
          </a:xfrm>
          <a:prstGeom prst="wedgeRoundRectCallout">
            <a:avLst>
              <a:gd name="adj1" fmla="val -308"/>
              <a:gd name="adj2" fmla="val 6669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spcAft>
                <a:spcPts val="600"/>
              </a:spcAft>
            </a:pPr>
            <a:r>
              <a:rPr lang="en-AU" sz="1800" dirty="0"/>
              <a:t>We know these are the biggest threats to osprey. </a:t>
            </a:r>
          </a:p>
          <a:p>
            <a:pPr>
              <a:spcAft>
                <a:spcPts val="600"/>
              </a:spcAft>
            </a:pPr>
            <a:r>
              <a:rPr lang="en-AU" sz="1800" dirty="0"/>
              <a:t>All of them are important and need solutions but we have limited people and funds.</a:t>
            </a:r>
          </a:p>
          <a:p>
            <a:r>
              <a:rPr lang="en-AU" dirty="0"/>
              <a:t>What threat should we tackle first? </a:t>
            </a:r>
            <a:r>
              <a:rPr lang="en-AU" sz="1800" dirty="0"/>
              <a:t> </a:t>
            </a:r>
            <a:endParaRPr lang="en-AU" sz="1800" dirty="0">
              <a:cs typeface="Calibri"/>
            </a:endParaRPr>
          </a:p>
        </p:txBody>
      </p:sp>
      <p:sp>
        <p:nvSpPr>
          <p:cNvPr id="9" name="TextBox 4">
            <a:extLst>
              <a:ext uri="{FF2B5EF4-FFF2-40B4-BE49-F238E27FC236}">
                <a16:creationId xmlns:a16="http://schemas.microsoft.com/office/drawing/2014/main" id="{BF8D2600-88FF-62B9-AC47-B45F8D06A9E0}"/>
              </a:ext>
            </a:extLst>
          </p:cNvPr>
          <p:cNvSpPr txBox="1"/>
          <p:nvPr/>
        </p:nvSpPr>
        <p:spPr>
          <a:xfrm>
            <a:off x="5787189" y="5417748"/>
            <a:ext cx="185286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800" dirty="0">
                <a:effectLst/>
                <a:ea typeface="DengXian" panose="02010600030101010101" pitchFamily="2" charset="-122"/>
                <a:cs typeface="Aptos" panose="020B0004020202020204" pitchFamily="34" charset="0"/>
              </a:rPr>
              <a:t>Image © 2024 Conservation Without Borders. Permission granted. </a:t>
            </a:r>
          </a:p>
        </p:txBody>
      </p:sp>
    </p:spTree>
    <p:extLst>
      <p:ext uri="{BB962C8B-B14F-4D97-AF65-F5344CB8AC3E}">
        <p14:creationId xmlns:p14="http://schemas.microsoft.com/office/powerpoint/2010/main" val="2255164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descr="Image of a woman with long blond hair">
            <a:extLst>
              <a:ext uri="{FF2B5EF4-FFF2-40B4-BE49-F238E27FC236}">
                <a16:creationId xmlns:a16="http://schemas.microsoft.com/office/drawing/2014/main" id="{BF7B5797-B442-DE10-5500-93E98CD93725}"/>
              </a:ext>
            </a:extLst>
          </p:cNvPr>
          <p:cNvSpPr/>
          <p:nvPr/>
        </p:nvSpPr>
        <p:spPr>
          <a:xfrm>
            <a:off x="7461935" y="2653690"/>
            <a:ext cx="1351868" cy="1286034"/>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sp>
        <p:nvSpPr>
          <p:cNvPr id="10" name="Title 1">
            <a:extLst>
              <a:ext uri="{FF2B5EF4-FFF2-40B4-BE49-F238E27FC236}">
                <a16:creationId xmlns:a16="http://schemas.microsoft.com/office/drawing/2014/main" id="{7ED51162-3706-1C0D-3443-626C790D704F}"/>
              </a:ext>
            </a:extLst>
          </p:cNvPr>
          <p:cNvSpPr>
            <a:spLocks noGrp="1"/>
          </p:cNvSpPr>
          <p:nvPr>
            <p:ph type="title"/>
          </p:nvPr>
        </p:nvSpPr>
        <p:spPr>
          <a:xfrm>
            <a:off x="812139" y="96024"/>
            <a:ext cx="6649796" cy="666585"/>
          </a:xfrm>
        </p:spPr>
        <p:txBody>
          <a:bodyPr>
            <a:noAutofit/>
          </a:bodyPr>
          <a:lstStyle/>
          <a:p>
            <a:r>
              <a:rPr lang="en-AU" sz="3200" dirty="0"/>
              <a:t>Ranking from 1 to 6</a:t>
            </a:r>
          </a:p>
        </p:txBody>
      </p:sp>
      <p:sp>
        <p:nvSpPr>
          <p:cNvPr id="3" name="Rectangle: Rounded Corners 2">
            <a:extLst>
              <a:ext uri="{FF2B5EF4-FFF2-40B4-BE49-F238E27FC236}">
                <a16:creationId xmlns:a16="http://schemas.microsoft.com/office/drawing/2014/main" id="{793B3BBA-8E91-31D7-749D-ABA02BA799B3}"/>
              </a:ext>
            </a:extLst>
          </p:cNvPr>
          <p:cNvSpPr/>
          <p:nvPr/>
        </p:nvSpPr>
        <p:spPr>
          <a:xfrm>
            <a:off x="125998" y="1125171"/>
            <a:ext cx="4470278" cy="818821"/>
          </a:xfrm>
          <a:prstGeom prst="roundRect">
            <a:avLst/>
          </a:prstGeom>
          <a:solidFill>
            <a:srgbClr val="F7DA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dirty="0">
                <a:solidFill>
                  <a:schemeClr val="tx1"/>
                </a:solidFill>
              </a:rPr>
              <a:t>Hunting, trapping and egg collection by humans </a:t>
            </a:r>
          </a:p>
        </p:txBody>
      </p:sp>
      <p:sp>
        <p:nvSpPr>
          <p:cNvPr id="8" name="Rectangle: Rounded Corners 7">
            <a:extLst>
              <a:ext uri="{FF2B5EF4-FFF2-40B4-BE49-F238E27FC236}">
                <a16:creationId xmlns:a16="http://schemas.microsoft.com/office/drawing/2014/main" id="{7EE157B5-C2E1-C908-90E3-4C8730D0F9C3}"/>
              </a:ext>
            </a:extLst>
          </p:cNvPr>
          <p:cNvSpPr/>
          <p:nvPr/>
        </p:nvSpPr>
        <p:spPr>
          <a:xfrm>
            <a:off x="126000" y="2031480"/>
            <a:ext cx="4470276" cy="786451"/>
          </a:xfrm>
          <a:prstGeom prst="roundRect">
            <a:avLst/>
          </a:prstGeom>
          <a:solidFill>
            <a:srgbClr val="F7DACB"/>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AU" dirty="0">
                <a:solidFill>
                  <a:schemeClr val="tx1"/>
                </a:solidFill>
              </a:rPr>
              <a:t>Removal of their habitat due to human activities</a:t>
            </a:r>
          </a:p>
        </p:txBody>
      </p:sp>
      <p:sp>
        <p:nvSpPr>
          <p:cNvPr id="7" name="Rectangle: Rounded Corners 6">
            <a:extLst>
              <a:ext uri="{FF2B5EF4-FFF2-40B4-BE49-F238E27FC236}">
                <a16:creationId xmlns:a16="http://schemas.microsoft.com/office/drawing/2014/main" id="{2944F0EB-CA32-543A-BBCA-0438B699BDBC}"/>
              </a:ext>
            </a:extLst>
          </p:cNvPr>
          <p:cNvSpPr/>
          <p:nvPr/>
        </p:nvSpPr>
        <p:spPr>
          <a:xfrm>
            <a:off x="125997" y="2918275"/>
            <a:ext cx="4470279" cy="786452"/>
          </a:xfrm>
          <a:prstGeom prst="roundRect">
            <a:avLst/>
          </a:prstGeom>
          <a:solidFill>
            <a:srgbClr val="F7DA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dirty="0">
                <a:solidFill>
                  <a:schemeClr val="tx1"/>
                </a:solidFill>
              </a:rPr>
              <a:t>Collision with power lines and wind turbines  </a:t>
            </a:r>
          </a:p>
        </p:txBody>
      </p:sp>
      <p:sp>
        <p:nvSpPr>
          <p:cNvPr id="6" name="Rectangle: Rounded Corners 5">
            <a:extLst>
              <a:ext uri="{FF2B5EF4-FFF2-40B4-BE49-F238E27FC236}">
                <a16:creationId xmlns:a16="http://schemas.microsoft.com/office/drawing/2014/main" id="{66AD10B9-B481-11DC-9E16-9B6FE3B620A0}"/>
              </a:ext>
            </a:extLst>
          </p:cNvPr>
          <p:cNvSpPr/>
          <p:nvPr/>
        </p:nvSpPr>
        <p:spPr>
          <a:xfrm>
            <a:off x="116069" y="3785628"/>
            <a:ext cx="4480207" cy="796370"/>
          </a:xfrm>
          <a:prstGeom prst="roundRect">
            <a:avLst/>
          </a:prstGeom>
          <a:solidFill>
            <a:srgbClr val="F7DA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dirty="0">
                <a:solidFill>
                  <a:schemeClr val="tx1"/>
                </a:solidFill>
              </a:rPr>
              <a:t>Predators – other predator birds competing for limited food </a:t>
            </a:r>
          </a:p>
        </p:txBody>
      </p:sp>
      <p:sp>
        <p:nvSpPr>
          <p:cNvPr id="5" name="Rectangle: Rounded Corners 4">
            <a:extLst>
              <a:ext uri="{FF2B5EF4-FFF2-40B4-BE49-F238E27FC236}">
                <a16:creationId xmlns:a16="http://schemas.microsoft.com/office/drawing/2014/main" id="{3CB76294-A00D-DB7F-A14A-C0C5F8286E92}"/>
              </a:ext>
            </a:extLst>
          </p:cNvPr>
          <p:cNvSpPr/>
          <p:nvPr/>
        </p:nvSpPr>
        <p:spPr>
          <a:xfrm>
            <a:off x="116067" y="4677561"/>
            <a:ext cx="4480209" cy="796370"/>
          </a:xfrm>
          <a:prstGeom prst="roundRect">
            <a:avLst/>
          </a:prstGeom>
          <a:solidFill>
            <a:srgbClr val="F7DA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dirty="0">
                <a:solidFill>
                  <a:schemeClr val="tx1"/>
                </a:solidFill>
              </a:rPr>
              <a:t>Pollution of waterways – with plastics and non-biodegradable material  </a:t>
            </a:r>
          </a:p>
        </p:txBody>
      </p:sp>
      <p:sp>
        <p:nvSpPr>
          <p:cNvPr id="4" name="Rectangle: Rounded Corners 3">
            <a:extLst>
              <a:ext uri="{FF2B5EF4-FFF2-40B4-BE49-F238E27FC236}">
                <a16:creationId xmlns:a16="http://schemas.microsoft.com/office/drawing/2014/main" id="{D0D49AD9-B6DA-E1E3-2E1D-6A558EDB6D08}"/>
              </a:ext>
            </a:extLst>
          </p:cNvPr>
          <p:cNvSpPr/>
          <p:nvPr/>
        </p:nvSpPr>
        <p:spPr>
          <a:xfrm>
            <a:off x="116066" y="5560225"/>
            <a:ext cx="4480210" cy="688694"/>
          </a:xfrm>
          <a:prstGeom prst="roundRect">
            <a:avLst/>
          </a:prstGeom>
          <a:solidFill>
            <a:srgbClr val="F7DA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dirty="0">
                <a:solidFill>
                  <a:schemeClr val="tx1"/>
                </a:solidFill>
              </a:rPr>
              <a:t>Pesticides and heavy metals – enter the food chain and kill very young osprey  </a:t>
            </a:r>
          </a:p>
        </p:txBody>
      </p:sp>
      <p:sp>
        <p:nvSpPr>
          <p:cNvPr id="11" name="Speech Bubble: Rectangle with Corners Rounded 10">
            <a:extLst>
              <a:ext uri="{FF2B5EF4-FFF2-40B4-BE49-F238E27FC236}">
                <a16:creationId xmlns:a16="http://schemas.microsoft.com/office/drawing/2014/main" id="{41F7E40C-E07E-BD35-758B-FE6AC5649567}"/>
              </a:ext>
            </a:extLst>
          </p:cNvPr>
          <p:cNvSpPr/>
          <p:nvPr/>
        </p:nvSpPr>
        <p:spPr>
          <a:xfrm>
            <a:off x="6347119" y="1008596"/>
            <a:ext cx="2670881" cy="1728498"/>
          </a:xfrm>
          <a:prstGeom prst="wedgeRoundRectCallout">
            <a:avLst>
              <a:gd name="adj1" fmla="val -308"/>
              <a:gd name="adj2" fmla="val 6669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spcAft>
                <a:spcPts val="600"/>
              </a:spcAft>
            </a:pPr>
            <a:r>
              <a:rPr lang="en-AU" dirty="0"/>
              <a:t>As junior researchers we need your input. </a:t>
            </a:r>
          </a:p>
          <a:p>
            <a:r>
              <a:rPr lang="en-AU" dirty="0"/>
              <a:t>List them from 1 to 6, ranking them in order they should be tackled. </a:t>
            </a:r>
            <a:endParaRPr lang="en-AU" dirty="0">
              <a:cs typeface="Calibri"/>
            </a:endParaRPr>
          </a:p>
        </p:txBody>
      </p:sp>
      <p:sp>
        <p:nvSpPr>
          <p:cNvPr id="2" name="Speech Bubble: Rectangle with Corners Rounded 1">
            <a:extLst>
              <a:ext uri="{FF2B5EF4-FFF2-40B4-BE49-F238E27FC236}">
                <a16:creationId xmlns:a16="http://schemas.microsoft.com/office/drawing/2014/main" id="{2B959807-1DE5-7067-480D-2EE9B5A63ED6}"/>
              </a:ext>
            </a:extLst>
          </p:cNvPr>
          <p:cNvSpPr/>
          <p:nvPr/>
        </p:nvSpPr>
        <p:spPr>
          <a:xfrm>
            <a:off x="6347118" y="3939724"/>
            <a:ext cx="2670881" cy="1188457"/>
          </a:xfrm>
          <a:prstGeom prst="wedgeRoundRectCallout">
            <a:avLst>
              <a:gd name="adj1" fmla="val -1720"/>
              <a:gd name="adj2" fmla="val -7349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AU" dirty="0"/>
              <a:t>You may decide to rank them based </a:t>
            </a:r>
            <a:r>
              <a:rPr lang="en-GB" dirty="0"/>
              <a:t>on their importance, urgency or impact. </a:t>
            </a:r>
            <a:endParaRPr lang="en-AU" dirty="0">
              <a:cs typeface="Calibri"/>
            </a:endParaRPr>
          </a:p>
        </p:txBody>
      </p:sp>
      <p:sp>
        <p:nvSpPr>
          <p:cNvPr id="9" name="TextBox 4">
            <a:extLst>
              <a:ext uri="{FF2B5EF4-FFF2-40B4-BE49-F238E27FC236}">
                <a16:creationId xmlns:a16="http://schemas.microsoft.com/office/drawing/2014/main" id="{BF8D2600-88FF-62B9-AC47-B45F8D06A9E0}"/>
              </a:ext>
            </a:extLst>
          </p:cNvPr>
          <p:cNvSpPr txBox="1"/>
          <p:nvPr/>
        </p:nvSpPr>
        <p:spPr>
          <a:xfrm>
            <a:off x="6613708" y="5243098"/>
            <a:ext cx="1696453"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800" dirty="0">
                <a:effectLst/>
                <a:ea typeface="DengXian" panose="02010600030101010101" pitchFamily="2" charset="-122"/>
                <a:cs typeface="Aptos" panose="020B0004020202020204" pitchFamily="34" charset="0"/>
              </a:rPr>
              <a:t>Image © 2024 Conservation Without Borders. Permission granted. </a:t>
            </a:r>
          </a:p>
        </p:txBody>
      </p:sp>
    </p:spTree>
    <p:extLst>
      <p:ext uri="{BB962C8B-B14F-4D97-AF65-F5344CB8AC3E}">
        <p14:creationId xmlns:p14="http://schemas.microsoft.com/office/powerpoint/2010/main" val="814793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683A5"/>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ED51162-3706-1C0D-3443-626C790D704F}"/>
              </a:ext>
            </a:extLst>
          </p:cNvPr>
          <p:cNvSpPr>
            <a:spLocks noGrp="1"/>
          </p:cNvSpPr>
          <p:nvPr>
            <p:ph type="title"/>
          </p:nvPr>
        </p:nvSpPr>
        <p:spPr>
          <a:xfrm>
            <a:off x="1393687" y="119982"/>
            <a:ext cx="6649796" cy="666585"/>
          </a:xfrm>
        </p:spPr>
        <p:txBody>
          <a:bodyPr>
            <a:noAutofit/>
          </a:bodyPr>
          <a:lstStyle/>
          <a:p>
            <a:r>
              <a:rPr lang="en-AU" sz="3200" dirty="0"/>
              <a:t>Entering data into a class spreadsheet</a:t>
            </a:r>
          </a:p>
        </p:txBody>
      </p:sp>
      <p:sp>
        <p:nvSpPr>
          <p:cNvPr id="2" name="TextBox 1"/>
          <p:cNvSpPr txBox="1"/>
          <p:nvPr/>
        </p:nvSpPr>
        <p:spPr>
          <a:xfrm>
            <a:off x="0" y="1418621"/>
            <a:ext cx="4822853" cy="369332"/>
          </a:xfrm>
          <a:prstGeom prst="rect">
            <a:avLst/>
          </a:prstGeom>
          <a:noFill/>
        </p:spPr>
        <p:txBody>
          <a:bodyPr wrap="square" rtlCol="0">
            <a:spAutoFit/>
          </a:bodyPr>
          <a:lstStyle/>
          <a:p>
            <a:r>
              <a:rPr lang="en-AU" dirty="0"/>
              <a:t>Add each group’s ranking to the class spreadsheet</a:t>
            </a:r>
          </a:p>
        </p:txBody>
      </p:sp>
      <p:pic>
        <p:nvPicPr>
          <p:cNvPr id="6" name="Picture 5" descr="A data table in a spreadsheet ">
            <a:extLst>
              <a:ext uri="{FF2B5EF4-FFF2-40B4-BE49-F238E27FC236}">
                <a16:creationId xmlns:a16="http://schemas.microsoft.com/office/drawing/2014/main" id="{81C7864B-2A66-F1C3-1A2F-5B3FD55B3931}"/>
              </a:ext>
            </a:extLst>
          </p:cNvPr>
          <p:cNvPicPr>
            <a:picLocks noChangeAspect="1"/>
          </p:cNvPicPr>
          <p:nvPr/>
        </p:nvPicPr>
        <p:blipFill>
          <a:blip r:embed="rId3"/>
          <a:stretch>
            <a:fillRect/>
          </a:stretch>
        </p:blipFill>
        <p:spPr>
          <a:xfrm>
            <a:off x="94268" y="1968624"/>
            <a:ext cx="8946037" cy="1251624"/>
          </a:xfrm>
          <a:prstGeom prst="rect">
            <a:avLst/>
          </a:prstGeom>
        </p:spPr>
      </p:pic>
      <p:sp>
        <p:nvSpPr>
          <p:cNvPr id="9" name="TextBox 8">
            <a:extLst>
              <a:ext uri="{FF2B5EF4-FFF2-40B4-BE49-F238E27FC236}">
                <a16:creationId xmlns:a16="http://schemas.microsoft.com/office/drawing/2014/main" id="{315387B8-535D-660F-5EE7-B50E6707C0E9}"/>
              </a:ext>
            </a:extLst>
          </p:cNvPr>
          <p:cNvSpPr txBox="1"/>
          <p:nvPr/>
        </p:nvSpPr>
        <p:spPr>
          <a:xfrm>
            <a:off x="-1" y="3413622"/>
            <a:ext cx="5769205" cy="369332"/>
          </a:xfrm>
          <a:prstGeom prst="rect">
            <a:avLst/>
          </a:prstGeom>
          <a:noFill/>
        </p:spPr>
        <p:txBody>
          <a:bodyPr wrap="square" rtlCol="0">
            <a:spAutoFit/>
          </a:bodyPr>
          <a:lstStyle/>
          <a:p>
            <a:r>
              <a:rPr lang="en-AU" dirty="0"/>
              <a:t>Totals for each group’s ranking is automatically calculated</a:t>
            </a:r>
          </a:p>
        </p:txBody>
      </p:sp>
      <p:pic>
        <p:nvPicPr>
          <p:cNvPr id="7" name="Picture 6" descr="A data table in a spreadsheet ">
            <a:extLst>
              <a:ext uri="{FF2B5EF4-FFF2-40B4-BE49-F238E27FC236}">
                <a16:creationId xmlns:a16="http://schemas.microsoft.com/office/drawing/2014/main" id="{F1CE5A0D-FEDF-6541-E50E-D0028FF00406}"/>
              </a:ext>
            </a:extLst>
          </p:cNvPr>
          <p:cNvPicPr>
            <a:picLocks noChangeAspect="1"/>
          </p:cNvPicPr>
          <p:nvPr/>
        </p:nvPicPr>
        <p:blipFill>
          <a:blip r:embed="rId4"/>
          <a:stretch>
            <a:fillRect/>
          </a:stretch>
        </p:blipFill>
        <p:spPr>
          <a:xfrm>
            <a:off x="76682" y="3810279"/>
            <a:ext cx="8946037" cy="1234883"/>
          </a:xfrm>
          <a:prstGeom prst="rect">
            <a:avLst/>
          </a:prstGeom>
        </p:spPr>
      </p:pic>
    </p:spTree>
    <p:extLst>
      <p:ext uri="{BB962C8B-B14F-4D97-AF65-F5344CB8AC3E}">
        <p14:creationId xmlns:p14="http://schemas.microsoft.com/office/powerpoint/2010/main" val="2354337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683A5"/>
        </a:solidFill>
        <a:effectLst/>
      </p:bgPr>
    </p:bg>
    <p:spTree>
      <p:nvGrpSpPr>
        <p:cNvPr id="1" name="">
          <a:extLst>
            <a:ext uri="{FF2B5EF4-FFF2-40B4-BE49-F238E27FC236}">
              <a16:creationId xmlns:a16="http://schemas.microsoft.com/office/drawing/2014/main" id="{741C2A36-0484-A422-86AB-26A06E62211F}"/>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2C27786B-86E2-A6D2-90F8-CD17C3A26FFF}"/>
              </a:ext>
            </a:extLst>
          </p:cNvPr>
          <p:cNvSpPr>
            <a:spLocks noGrp="1"/>
          </p:cNvSpPr>
          <p:nvPr>
            <p:ph type="title"/>
          </p:nvPr>
        </p:nvSpPr>
        <p:spPr>
          <a:xfrm>
            <a:off x="1393687" y="119982"/>
            <a:ext cx="6649796" cy="666585"/>
          </a:xfrm>
        </p:spPr>
        <p:txBody>
          <a:bodyPr>
            <a:noAutofit/>
          </a:bodyPr>
          <a:lstStyle/>
          <a:p>
            <a:r>
              <a:rPr lang="en-AU" sz="3200" dirty="0"/>
              <a:t>Sort and filter</a:t>
            </a:r>
          </a:p>
        </p:txBody>
      </p:sp>
      <p:pic>
        <p:nvPicPr>
          <p:cNvPr id="4" name="Picture 3" descr="A data table in a spreadsheet ">
            <a:extLst>
              <a:ext uri="{FF2B5EF4-FFF2-40B4-BE49-F238E27FC236}">
                <a16:creationId xmlns:a16="http://schemas.microsoft.com/office/drawing/2014/main" id="{95F9E952-882C-DAC5-4E1D-F3D7F245AC76}"/>
              </a:ext>
            </a:extLst>
          </p:cNvPr>
          <p:cNvPicPr>
            <a:picLocks noChangeAspect="1"/>
          </p:cNvPicPr>
          <p:nvPr/>
        </p:nvPicPr>
        <p:blipFill>
          <a:blip r:embed="rId3"/>
          <a:stretch>
            <a:fillRect/>
          </a:stretch>
        </p:blipFill>
        <p:spPr>
          <a:xfrm>
            <a:off x="200679" y="1064596"/>
            <a:ext cx="8820316" cy="1217528"/>
          </a:xfrm>
          <a:prstGeom prst="rect">
            <a:avLst/>
          </a:prstGeom>
        </p:spPr>
      </p:pic>
      <p:sp>
        <p:nvSpPr>
          <p:cNvPr id="5" name="TextBox 4">
            <a:extLst>
              <a:ext uri="{FF2B5EF4-FFF2-40B4-BE49-F238E27FC236}">
                <a16:creationId xmlns:a16="http://schemas.microsoft.com/office/drawing/2014/main" id="{CA59089C-F291-95A1-FD93-20A073430AE9}"/>
              </a:ext>
            </a:extLst>
          </p:cNvPr>
          <p:cNvSpPr txBox="1"/>
          <p:nvPr/>
        </p:nvSpPr>
        <p:spPr>
          <a:xfrm>
            <a:off x="187046" y="2429663"/>
            <a:ext cx="9063077" cy="923330"/>
          </a:xfrm>
          <a:prstGeom prst="rect">
            <a:avLst/>
          </a:prstGeom>
          <a:noFill/>
        </p:spPr>
        <p:txBody>
          <a:bodyPr wrap="square" rtlCol="0">
            <a:spAutoFit/>
          </a:bodyPr>
          <a:lstStyle/>
          <a:p>
            <a:r>
              <a:rPr lang="en-AU" dirty="0"/>
              <a:t>Next, we need to sort the totals smallest to largest.</a:t>
            </a:r>
          </a:p>
          <a:p>
            <a:r>
              <a:rPr lang="en-AU" dirty="0"/>
              <a:t>Select Sort &amp; Filter from main menu.</a:t>
            </a:r>
          </a:p>
          <a:p>
            <a:r>
              <a:rPr lang="en-AU" dirty="0"/>
              <a:t>Sort smallest to largest. </a:t>
            </a:r>
          </a:p>
        </p:txBody>
      </p:sp>
      <p:pic>
        <p:nvPicPr>
          <p:cNvPr id="10" name="Picture 9" descr="Sort and filter screen capture of a button in Excel">
            <a:extLst>
              <a:ext uri="{FF2B5EF4-FFF2-40B4-BE49-F238E27FC236}">
                <a16:creationId xmlns:a16="http://schemas.microsoft.com/office/drawing/2014/main" id="{84F812B1-9882-8F7D-6F87-A53A35908F53}"/>
              </a:ext>
            </a:extLst>
          </p:cNvPr>
          <p:cNvPicPr>
            <a:picLocks noChangeAspect="1"/>
          </p:cNvPicPr>
          <p:nvPr/>
        </p:nvPicPr>
        <p:blipFill>
          <a:blip r:embed="rId4"/>
          <a:stretch>
            <a:fillRect/>
          </a:stretch>
        </p:blipFill>
        <p:spPr>
          <a:xfrm>
            <a:off x="200679" y="3305372"/>
            <a:ext cx="523948" cy="781159"/>
          </a:xfrm>
          <a:prstGeom prst="rect">
            <a:avLst/>
          </a:prstGeom>
        </p:spPr>
      </p:pic>
      <p:pic>
        <p:nvPicPr>
          <p:cNvPr id="7" name="Picture 6" descr="Pop up of sort and filter in Excel">
            <a:extLst>
              <a:ext uri="{FF2B5EF4-FFF2-40B4-BE49-F238E27FC236}">
                <a16:creationId xmlns:a16="http://schemas.microsoft.com/office/drawing/2014/main" id="{71997612-6BA7-BA38-846F-1BEB634C593C}"/>
              </a:ext>
            </a:extLst>
          </p:cNvPr>
          <p:cNvPicPr>
            <a:picLocks noChangeAspect="1"/>
          </p:cNvPicPr>
          <p:nvPr/>
        </p:nvPicPr>
        <p:blipFill>
          <a:blip r:embed="rId5"/>
          <a:stretch>
            <a:fillRect/>
          </a:stretch>
        </p:blipFill>
        <p:spPr>
          <a:xfrm>
            <a:off x="1145826" y="3387212"/>
            <a:ext cx="5437247" cy="2406192"/>
          </a:xfrm>
          <a:prstGeom prst="rect">
            <a:avLst/>
          </a:prstGeom>
        </p:spPr>
      </p:pic>
    </p:spTree>
    <p:extLst>
      <p:ext uri="{BB962C8B-B14F-4D97-AF65-F5344CB8AC3E}">
        <p14:creationId xmlns:p14="http://schemas.microsoft.com/office/powerpoint/2010/main" val="335016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683A5"/>
        </a:solidFill>
        <a:effectLst/>
      </p:bgPr>
    </p:bg>
    <p:spTree>
      <p:nvGrpSpPr>
        <p:cNvPr id="1" name="">
          <a:extLst>
            <a:ext uri="{FF2B5EF4-FFF2-40B4-BE49-F238E27FC236}">
              <a16:creationId xmlns:a16="http://schemas.microsoft.com/office/drawing/2014/main" id="{EE5D172A-CDF7-648E-DF1B-6F3F56979AE3}"/>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ACB519EB-0688-00EE-97A4-C05C4BFCD985}"/>
              </a:ext>
            </a:extLst>
          </p:cNvPr>
          <p:cNvSpPr>
            <a:spLocks noGrp="1"/>
          </p:cNvSpPr>
          <p:nvPr>
            <p:ph type="title"/>
          </p:nvPr>
        </p:nvSpPr>
        <p:spPr>
          <a:xfrm>
            <a:off x="1393687" y="119982"/>
            <a:ext cx="6649796" cy="666585"/>
          </a:xfrm>
        </p:spPr>
        <p:txBody>
          <a:bodyPr>
            <a:noAutofit/>
          </a:bodyPr>
          <a:lstStyle/>
          <a:p>
            <a:r>
              <a:rPr lang="en-AU" sz="3200" dirty="0"/>
              <a:t>Sorting threats for overall class ranking</a:t>
            </a:r>
          </a:p>
        </p:txBody>
      </p:sp>
      <p:sp>
        <p:nvSpPr>
          <p:cNvPr id="5" name="TextBox 4">
            <a:extLst>
              <a:ext uri="{FF2B5EF4-FFF2-40B4-BE49-F238E27FC236}">
                <a16:creationId xmlns:a16="http://schemas.microsoft.com/office/drawing/2014/main" id="{B0544219-7388-D50C-A12F-2853D3B83D33}"/>
              </a:ext>
            </a:extLst>
          </p:cNvPr>
          <p:cNvSpPr txBox="1"/>
          <p:nvPr/>
        </p:nvSpPr>
        <p:spPr>
          <a:xfrm>
            <a:off x="80923" y="1104836"/>
            <a:ext cx="9063077" cy="369332"/>
          </a:xfrm>
          <a:prstGeom prst="rect">
            <a:avLst/>
          </a:prstGeom>
          <a:noFill/>
        </p:spPr>
        <p:txBody>
          <a:bodyPr wrap="square" rtlCol="0">
            <a:spAutoFit/>
          </a:bodyPr>
          <a:lstStyle/>
          <a:p>
            <a:r>
              <a:rPr lang="en-AU" dirty="0"/>
              <a:t>An example of a sorted totals for each group’s ranking</a:t>
            </a:r>
          </a:p>
        </p:txBody>
      </p:sp>
      <p:graphicFrame>
        <p:nvGraphicFramePr>
          <p:cNvPr id="6" name="Table 5">
            <a:extLst>
              <a:ext uri="{FF2B5EF4-FFF2-40B4-BE49-F238E27FC236}">
                <a16:creationId xmlns:a16="http://schemas.microsoft.com/office/drawing/2014/main" id="{E5C39D69-B79E-9720-59B9-CAF9A9CCFBC8}"/>
              </a:ext>
            </a:extLst>
          </p:cNvPr>
          <p:cNvGraphicFramePr>
            <a:graphicFrameLocks noGrp="1"/>
          </p:cNvGraphicFramePr>
          <p:nvPr>
            <p:extLst>
              <p:ext uri="{D42A27DB-BD31-4B8C-83A1-F6EECF244321}">
                <p14:modId xmlns:p14="http://schemas.microsoft.com/office/powerpoint/2010/main" val="3734236795"/>
              </p:ext>
            </p:extLst>
          </p:nvPr>
        </p:nvGraphicFramePr>
        <p:xfrm>
          <a:off x="80923" y="1474168"/>
          <a:ext cx="8982151" cy="1465520"/>
        </p:xfrm>
        <a:graphic>
          <a:graphicData uri="http://schemas.openxmlformats.org/drawingml/2006/table">
            <a:tbl>
              <a:tblPr firstRow="1">
                <a:tableStyleId>{5940675A-B579-460E-94D1-54222C63F5DA}</a:tableStyleId>
              </a:tblPr>
              <a:tblGrid>
                <a:gridCol w="4235135">
                  <a:extLst>
                    <a:ext uri="{9D8B030D-6E8A-4147-A177-3AD203B41FA5}">
                      <a16:colId xmlns:a16="http://schemas.microsoft.com/office/drawing/2014/main" val="1657917329"/>
                    </a:ext>
                  </a:extLst>
                </a:gridCol>
                <a:gridCol w="422365">
                  <a:extLst>
                    <a:ext uri="{9D8B030D-6E8A-4147-A177-3AD203B41FA5}">
                      <a16:colId xmlns:a16="http://schemas.microsoft.com/office/drawing/2014/main" val="3628465730"/>
                    </a:ext>
                  </a:extLst>
                </a:gridCol>
                <a:gridCol w="422365">
                  <a:extLst>
                    <a:ext uri="{9D8B030D-6E8A-4147-A177-3AD203B41FA5}">
                      <a16:colId xmlns:a16="http://schemas.microsoft.com/office/drawing/2014/main" val="1302417293"/>
                    </a:ext>
                  </a:extLst>
                </a:gridCol>
                <a:gridCol w="422365">
                  <a:extLst>
                    <a:ext uri="{9D8B030D-6E8A-4147-A177-3AD203B41FA5}">
                      <a16:colId xmlns:a16="http://schemas.microsoft.com/office/drawing/2014/main" val="288730352"/>
                    </a:ext>
                  </a:extLst>
                </a:gridCol>
                <a:gridCol w="422365">
                  <a:extLst>
                    <a:ext uri="{9D8B030D-6E8A-4147-A177-3AD203B41FA5}">
                      <a16:colId xmlns:a16="http://schemas.microsoft.com/office/drawing/2014/main" val="2296147009"/>
                    </a:ext>
                  </a:extLst>
                </a:gridCol>
                <a:gridCol w="422365">
                  <a:extLst>
                    <a:ext uri="{9D8B030D-6E8A-4147-A177-3AD203B41FA5}">
                      <a16:colId xmlns:a16="http://schemas.microsoft.com/office/drawing/2014/main" val="2136706854"/>
                    </a:ext>
                  </a:extLst>
                </a:gridCol>
                <a:gridCol w="422365">
                  <a:extLst>
                    <a:ext uri="{9D8B030D-6E8A-4147-A177-3AD203B41FA5}">
                      <a16:colId xmlns:a16="http://schemas.microsoft.com/office/drawing/2014/main" val="656677372"/>
                    </a:ext>
                  </a:extLst>
                </a:gridCol>
                <a:gridCol w="422365">
                  <a:extLst>
                    <a:ext uri="{9D8B030D-6E8A-4147-A177-3AD203B41FA5}">
                      <a16:colId xmlns:a16="http://schemas.microsoft.com/office/drawing/2014/main" val="1919898281"/>
                    </a:ext>
                  </a:extLst>
                </a:gridCol>
                <a:gridCol w="422365">
                  <a:extLst>
                    <a:ext uri="{9D8B030D-6E8A-4147-A177-3AD203B41FA5}">
                      <a16:colId xmlns:a16="http://schemas.microsoft.com/office/drawing/2014/main" val="1498302121"/>
                    </a:ext>
                  </a:extLst>
                </a:gridCol>
                <a:gridCol w="422365">
                  <a:extLst>
                    <a:ext uri="{9D8B030D-6E8A-4147-A177-3AD203B41FA5}">
                      <a16:colId xmlns:a16="http://schemas.microsoft.com/office/drawing/2014/main" val="97617338"/>
                    </a:ext>
                  </a:extLst>
                </a:gridCol>
                <a:gridCol w="422365">
                  <a:extLst>
                    <a:ext uri="{9D8B030D-6E8A-4147-A177-3AD203B41FA5}">
                      <a16:colId xmlns:a16="http://schemas.microsoft.com/office/drawing/2014/main" val="2253891357"/>
                    </a:ext>
                  </a:extLst>
                </a:gridCol>
                <a:gridCol w="523366">
                  <a:extLst>
                    <a:ext uri="{9D8B030D-6E8A-4147-A177-3AD203B41FA5}">
                      <a16:colId xmlns:a16="http://schemas.microsoft.com/office/drawing/2014/main" val="715602572"/>
                    </a:ext>
                  </a:extLst>
                </a:gridCol>
              </a:tblGrid>
              <a:tr h="209360">
                <a:tc>
                  <a:txBody>
                    <a:bodyPr/>
                    <a:lstStyle/>
                    <a:p>
                      <a:pPr algn="l" fontAlgn="b"/>
                      <a:r>
                        <a:rPr lang="en-GB" sz="1050" b="1" u="none" strike="noStrike" dirty="0">
                          <a:effectLst/>
                        </a:rPr>
                        <a:t>The major threats to Osprey </a:t>
                      </a:r>
                      <a:endParaRPr lang="en-GB" sz="1050" b="1" i="0" u="none" strike="noStrike" dirty="0">
                        <a:solidFill>
                          <a:srgbClr val="000000"/>
                        </a:solidFill>
                        <a:effectLst/>
                        <a:latin typeface="Calibri" panose="020F0502020204030204" pitchFamily="34" charset="0"/>
                      </a:endParaRPr>
                    </a:p>
                  </a:txBody>
                  <a:tcPr marL="6311" marR="6311" marT="6311" marB="0" anchor="b"/>
                </a:tc>
                <a:tc>
                  <a:txBody>
                    <a:bodyPr/>
                    <a:lstStyle/>
                    <a:p>
                      <a:pPr algn="ctr" fontAlgn="b"/>
                      <a:r>
                        <a:rPr lang="en-AU" sz="1050" b="1" u="none" strike="noStrike">
                          <a:effectLst/>
                        </a:rPr>
                        <a:t>Gp 1</a:t>
                      </a:r>
                      <a:endParaRPr lang="en-AU" sz="1050" b="1"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1050" b="1" u="none" strike="noStrike">
                          <a:effectLst/>
                        </a:rPr>
                        <a:t>Gp 2</a:t>
                      </a:r>
                      <a:endParaRPr lang="en-AU" sz="1050" b="1"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1050" b="1" u="none" strike="noStrike">
                          <a:effectLst/>
                        </a:rPr>
                        <a:t>Gp 3</a:t>
                      </a:r>
                      <a:endParaRPr lang="en-AU" sz="1050" b="1"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1050" b="1" u="none" strike="noStrike">
                          <a:effectLst/>
                        </a:rPr>
                        <a:t>Gp 4</a:t>
                      </a:r>
                      <a:endParaRPr lang="en-AU" sz="1050" b="1"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1050" b="1" u="none" strike="noStrike">
                          <a:effectLst/>
                        </a:rPr>
                        <a:t>Gp 5</a:t>
                      </a:r>
                      <a:endParaRPr lang="en-AU" sz="1050" b="1"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1050" b="1" u="none" strike="noStrike">
                          <a:effectLst/>
                        </a:rPr>
                        <a:t>Gp 6</a:t>
                      </a:r>
                      <a:endParaRPr lang="en-AU" sz="1050" b="1"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1050" b="1" u="none" strike="noStrike">
                          <a:effectLst/>
                        </a:rPr>
                        <a:t>Gp 7</a:t>
                      </a:r>
                      <a:endParaRPr lang="en-AU" sz="1050" b="1"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1050" b="1" u="none" strike="noStrike">
                          <a:effectLst/>
                        </a:rPr>
                        <a:t>Gp 8</a:t>
                      </a:r>
                      <a:endParaRPr lang="en-AU" sz="1050" b="1"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1050" b="1" u="none" strike="noStrike">
                          <a:effectLst/>
                        </a:rPr>
                        <a:t>Gp 9</a:t>
                      </a:r>
                      <a:endParaRPr lang="en-AU" sz="1050" b="1"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1050" b="1" u="none" strike="noStrike">
                          <a:effectLst/>
                        </a:rPr>
                        <a:t>Gp 10</a:t>
                      </a:r>
                      <a:endParaRPr lang="en-AU" sz="1050" b="1"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1050" b="1" u="none" strike="noStrike" dirty="0">
                          <a:effectLst/>
                        </a:rPr>
                        <a:t>Total </a:t>
                      </a:r>
                      <a:endParaRPr lang="en-AU" sz="1050" b="1" i="0" u="none" strike="noStrike" dirty="0">
                        <a:solidFill>
                          <a:srgbClr val="000000"/>
                        </a:solidFill>
                        <a:effectLst/>
                        <a:latin typeface="Calibri" panose="020F0502020204030204" pitchFamily="34" charset="0"/>
                      </a:endParaRPr>
                    </a:p>
                  </a:txBody>
                  <a:tcPr marL="6311" marR="6311" marT="6311" marB="0" anchor="b"/>
                </a:tc>
                <a:extLst>
                  <a:ext uri="{0D108BD9-81ED-4DB2-BD59-A6C34878D82A}">
                    <a16:rowId xmlns:a16="http://schemas.microsoft.com/office/drawing/2014/main" val="2948571313"/>
                  </a:ext>
                </a:extLst>
              </a:tr>
              <a:tr h="209360">
                <a:tc>
                  <a:txBody>
                    <a:bodyPr/>
                    <a:lstStyle/>
                    <a:p>
                      <a:pPr algn="l" rtl="0" fontAlgn="ctr"/>
                      <a:r>
                        <a:rPr lang="en-GB" sz="1050" u="none" strike="noStrike" dirty="0">
                          <a:effectLst/>
                        </a:rPr>
                        <a:t>Pollution of waterways – with plastics and non-biodegradable material  </a:t>
                      </a:r>
                      <a:endParaRPr lang="en-GB" sz="1050" b="0" i="0" u="none" strike="noStrike" dirty="0">
                        <a:solidFill>
                          <a:srgbClr val="1F497D"/>
                        </a:solidFill>
                        <a:effectLst/>
                        <a:latin typeface="Calibri" panose="020F0502020204030204" pitchFamily="34" charset="0"/>
                      </a:endParaRPr>
                    </a:p>
                  </a:txBody>
                  <a:tcPr marL="6311" marR="6311" marT="6311" marB="0" anchor="ctr"/>
                </a:tc>
                <a:tc>
                  <a:txBody>
                    <a:bodyPr/>
                    <a:lstStyle/>
                    <a:p>
                      <a:pPr algn="ctr" fontAlgn="b"/>
                      <a:r>
                        <a:rPr lang="en-AU" sz="900" u="none" strike="noStrike" dirty="0">
                          <a:effectLst/>
                        </a:rPr>
                        <a:t>1</a:t>
                      </a:r>
                      <a:endParaRPr lang="en-AU" sz="900" b="0" i="0" u="none" strike="noStrike" dirty="0">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dirty="0">
                          <a:effectLst/>
                        </a:rPr>
                        <a:t>1</a:t>
                      </a:r>
                      <a:endParaRPr lang="en-AU" sz="900" b="0" i="0" u="none" strike="noStrike" dirty="0">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dirty="0">
                          <a:effectLst/>
                        </a:rPr>
                        <a:t>2</a:t>
                      </a:r>
                      <a:endParaRPr lang="en-AU" sz="900" b="0" i="0" u="none" strike="noStrike" dirty="0">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dirty="0">
                          <a:effectLst/>
                        </a:rPr>
                        <a:t>2</a:t>
                      </a:r>
                      <a:endParaRPr lang="en-AU" sz="900" b="0" i="0" u="none" strike="noStrike" dirty="0">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1</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1</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3</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3</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1</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1</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16</a:t>
                      </a:r>
                      <a:endParaRPr lang="en-AU" sz="900" b="0" i="0" u="none" strike="noStrike">
                        <a:solidFill>
                          <a:srgbClr val="000000"/>
                        </a:solidFill>
                        <a:effectLst/>
                        <a:latin typeface="Calibri" panose="020F0502020204030204" pitchFamily="34" charset="0"/>
                      </a:endParaRPr>
                    </a:p>
                  </a:txBody>
                  <a:tcPr marL="6311" marR="6311" marT="6311" marB="0" anchor="b"/>
                </a:tc>
                <a:extLst>
                  <a:ext uri="{0D108BD9-81ED-4DB2-BD59-A6C34878D82A}">
                    <a16:rowId xmlns:a16="http://schemas.microsoft.com/office/drawing/2014/main" val="121545007"/>
                  </a:ext>
                </a:extLst>
              </a:tr>
              <a:tr h="209360">
                <a:tc>
                  <a:txBody>
                    <a:bodyPr/>
                    <a:lstStyle/>
                    <a:p>
                      <a:pPr algn="l" rtl="0" fontAlgn="ctr"/>
                      <a:r>
                        <a:rPr lang="en-GB" sz="1050" u="none" strike="noStrike">
                          <a:effectLst/>
                        </a:rPr>
                        <a:t>Predators - other predator birds competing for limited food </a:t>
                      </a:r>
                      <a:endParaRPr lang="en-GB" sz="1050" b="0" i="0" u="none" strike="noStrike">
                        <a:solidFill>
                          <a:srgbClr val="1F497D"/>
                        </a:solidFill>
                        <a:effectLst/>
                        <a:latin typeface="Calibri" panose="020F0502020204030204" pitchFamily="34" charset="0"/>
                      </a:endParaRPr>
                    </a:p>
                  </a:txBody>
                  <a:tcPr marL="6311" marR="6311" marT="6311" marB="0" anchor="ctr"/>
                </a:tc>
                <a:tc>
                  <a:txBody>
                    <a:bodyPr/>
                    <a:lstStyle/>
                    <a:p>
                      <a:pPr algn="ctr" fontAlgn="b"/>
                      <a:r>
                        <a:rPr lang="en-AU" sz="900" u="none" strike="noStrike">
                          <a:effectLst/>
                        </a:rPr>
                        <a:t>2</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2</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4</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4</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dirty="0">
                          <a:effectLst/>
                        </a:rPr>
                        <a:t>3</a:t>
                      </a:r>
                      <a:endParaRPr lang="en-AU" sz="900" b="0" i="0" u="none" strike="noStrike" dirty="0">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dirty="0">
                          <a:effectLst/>
                        </a:rPr>
                        <a:t>3</a:t>
                      </a:r>
                      <a:endParaRPr lang="en-AU" sz="900" b="0" i="0" u="none" strike="noStrike" dirty="0">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2</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2</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2</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2</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26</a:t>
                      </a:r>
                      <a:endParaRPr lang="en-AU" sz="900" b="0" i="0" u="none" strike="noStrike">
                        <a:solidFill>
                          <a:srgbClr val="000000"/>
                        </a:solidFill>
                        <a:effectLst/>
                        <a:latin typeface="Calibri" panose="020F0502020204030204" pitchFamily="34" charset="0"/>
                      </a:endParaRPr>
                    </a:p>
                  </a:txBody>
                  <a:tcPr marL="6311" marR="6311" marT="6311" marB="0" anchor="b"/>
                </a:tc>
                <a:extLst>
                  <a:ext uri="{0D108BD9-81ED-4DB2-BD59-A6C34878D82A}">
                    <a16:rowId xmlns:a16="http://schemas.microsoft.com/office/drawing/2014/main" val="754370961"/>
                  </a:ext>
                </a:extLst>
              </a:tr>
              <a:tr h="209360">
                <a:tc>
                  <a:txBody>
                    <a:bodyPr/>
                    <a:lstStyle/>
                    <a:p>
                      <a:pPr algn="l" rtl="0" fontAlgn="ctr"/>
                      <a:r>
                        <a:rPr lang="en-GB" sz="1050" u="none" strike="noStrike">
                          <a:effectLst/>
                        </a:rPr>
                        <a:t>Collision with power lines and wind turbines   </a:t>
                      </a:r>
                      <a:endParaRPr lang="en-GB" sz="1050" b="0" i="0" u="none" strike="noStrike">
                        <a:solidFill>
                          <a:srgbClr val="1F497D"/>
                        </a:solidFill>
                        <a:effectLst/>
                        <a:latin typeface="Calibri" panose="020F0502020204030204" pitchFamily="34" charset="0"/>
                      </a:endParaRPr>
                    </a:p>
                  </a:txBody>
                  <a:tcPr marL="6311" marR="6311" marT="6311" marB="0" anchor="ctr"/>
                </a:tc>
                <a:tc>
                  <a:txBody>
                    <a:bodyPr/>
                    <a:lstStyle/>
                    <a:p>
                      <a:pPr algn="ctr" fontAlgn="b"/>
                      <a:r>
                        <a:rPr lang="en-AU" sz="900" u="none" strike="noStrike">
                          <a:effectLst/>
                        </a:rPr>
                        <a:t>6</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6</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1</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1</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2</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2</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dirty="0">
                          <a:effectLst/>
                        </a:rPr>
                        <a:t>1</a:t>
                      </a:r>
                      <a:endParaRPr lang="en-AU" sz="900" b="0" i="0" u="none" strike="noStrike" dirty="0">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1</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6</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6</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32</a:t>
                      </a:r>
                      <a:endParaRPr lang="en-AU" sz="900" b="0" i="0" u="none" strike="noStrike">
                        <a:solidFill>
                          <a:srgbClr val="000000"/>
                        </a:solidFill>
                        <a:effectLst/>
                        <a:latin typeface="Calibri" panose="020F0502020204030204" pitchFamily="34" charset="0"/>
                      </a:endParaRPr>
                    </a:p>
                  </a:txBody>
                  <a:tcPr marL="6311" marR="6311" marT="6311" marB="0" anchor="b"/>
                </a:tc>
                <a:extLst>
                  <a:ext uri="{0D108BD9-81ED-4DB2-BD59-A6C34878D82A}">
                    <a16:rowId xmlns:a16="http://schemas.microsoft.com/office/drawing/2014/main" val="851253991"/>
                  </a:ext>
                </a:extLst>
              </a:tr>
              <a:tr h="209360">
                <a:tc>
                  <a:txBody>
                    <a:bodyPr/>
                    <a:lstStyle/>
                    <a:p>
                      <a:pPr algn="l" rtl="0" fontAlgn="ctr"/>
                      <a:r>
                        <a:rPr lang="en-GB" sz="1050" u="none" strike="noStrike" dirty="0">
                          <a:effectLst/>
                        </a:rPr>
                        <a:t>Hunting, Trapping and egg collection by humans </a:t>
                      </a:r>
                      <a:endParaRPr lang="en-GB" sz="1050" b="0" i="0" u="none" strike="noStrike" dirty="0">
                        <a:solidFill>
                          <a:srgbClr val="1F497D"/>
                        </a:solidFill>
                        <a:effectLst/>
                        <a:latin typeface="Calibri" panose="020F0502020204030204" pitchFamily="34" charset="0"/>
                      </a:endParaRPr>
                    </a:p>
                  </a:txBody>
                  <a:tcPr marL="6311" marR="6311" marT="6311" marB="0" anchor="ctr"/>
                </a:tc>
                <a:tc>
                  <a:txBody>
                    <a:bodyPr/>
                    <a:lstStyle/>
                    <a:p>
                      <a:pPr algn="ctr" fontAlgn="b"/>
                      <a:r>
                        <a:rPr lang="en-AU" sz="900" u="none" strike="noStrike">
                          <a:effectLst/>
                        </a:rPr>
                        <a:t>3</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3</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3</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3</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4</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4</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4</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dirty="0">
                          <a:effectLst/>
                        </a:rPr>
                        <a:t>4</a:t>
                      </a:r>
                      <a:endParaRPr lang="en-AU" sz="900" b="0" i="0" u="none" strike="noStrike" dirty="0">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dirty="0">
                          <a:effectLst/>
                        </a:rPr>
                        <a:t>3</a:t>
                      </a:r>
                      <a:endParaRPr lang="en-AU" sz="900" b="0" i="0" u="none" strike="noStrike" dirty="0">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3</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34</a:t>
                      </a:r>
                      <a:endParaRPr lang="en-AU" sz="900" b="0" i="0" u="none" strike="noStrike">
                        <a:solidFill>
                          <a:srgbClr val="000000"/>
                        </a:solidFill>
                        <a:effectLst/>
                        <a:latin typeface="Calibri" panose="020F0502020204030204" pitchFamily="34" charset="0"/>
                      </a:endParaRPr>
                    </a:p>
                  </a:txBody>
                  <a:tcPr marL="6311" marR="6311" marT="6311" marB="0" anchor="b"/>
                </a:tc>
                <a:extLst>
                  <a:ext uri="{0D108BD9-81ED-4DB2-BD59-A6C34878D82A}">
                    <a16:rowId xmlns:a16="http://schemas.microsoft.com/office/drawing/2014/main" val="2799430030"/>
                  </a:ext>
                </a:extLst>
              </a:tr>
              <a:tr h="209360">
                <a:tc>
                  <a:txBody>
                    <a:bodyPr/>
                    <a:lstStyle/>
                    <a:p>
                      <a:pPr algn="l" rtl="0" fontAlgn="ctr"/>
                      <a:r>
                        <a:rPr lang="en-GB" sz="1050" u="none" strike="noStrike">
                          <a:effectLst/>
                        </a:rPr>
                        <a:t>Pesticides and heavy metals – enter the food chain and kill very young Osprey  </a:t>
                      </a:r>
                      <a:endParaRPr lang="en-GB" sz="1050" b="0" i="0" u="none" strike="noStrike">
                        <a:solidFill>
                          <a:srgbClr val="1F497D"/>
                        </a:solidFill>
                        <a:effectLst/>
                        <a:latin typeface="Calibri" panose="020F0502020204030204" pitchFamily="34" charset="0"/>
                      </a:endParaRPr>
                    </a:p>
                  </a:txBody>
                  <a:tcPr marL="6311" marR="6311" marT="6311" marB="0" anchor="ctr"/>
                </a:tc>
                <a:tc>
                  <a:txBody>
                    <a:bodyPr/>
                    <a:lstStyle/>
                    <a:p>
                      <a:pPr algn="ctr" fontAlgn="b"/>
                      <a:r>
                        <a:rPr lang="en-AU" sz="900" u="none" strike="noStrike">
                          <a:effectLst/>
                        </a:rPr>
                        <a:t>4</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4</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5</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5</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5</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5</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5</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5</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4</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dirty="0">
                          <a:effectLst/>
                        </a:rPr>
                        <a:t>4</a:t>
                      </a:r>
                      <a:endParaRPr lang="en-AU" sz="900" b="0" i="0" u="none" strike="noStrike" dirty="0">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dirty="0">
                          <a:effectLst/>
                        </a:rPr>
                        <a:t>46</a:t>
                      </a:r>
                      <a:endParaRPr lang="en-AU" sz="900" b="0" i="0" u="none" strike="noStrike" dirty="0">
                        <a:solidFill>
                          <a:srgbClr val="000000"/>
                        </a:solidFill>
                        <a:effectLst/>
                        <a:latin typeface="Calibri" panose="020F0502020204030204" pitchFamily="34" charset="0"/>
                      </a:endParaRPr>
                    </a:p>
                  </a:txBody>
                  <a:tcPr marL="6311" marR="6311" marT="6311" marB="0" anchor="b"/>
                </a:tc>
                <a:extLst>
                  <a:ext uri="{0D108BD9-81ED-4DB2-BD59-A6C34878D82A}">
                    <a16:rowId xmlns:a16="http://schemas.microsoft.com/office/drawing/2014/main" val="3941400695"/>
                  </a:ext>
                </a:extLst>
              </a:tr>
              <a:tr h="209360">
                <a:tc>
                  <a:txBody>
                    <a:bodyPr/>
                    <a:lstStyle/>
                    <a:p>
                      <a:pPr algn="l" rtl="0" fontAlgn="ctr"/>
                      <a:r>
                        <a:rPr lang="en-GB" sz="1050" u="none" strike="noStrike">
                          <a:effectLst/>
                        </a:rPr>
                        <a:t>Removal of their habitat due to human activities  </a:t>
                      </a:r>
                      <a:endParaRPr lang="en-GB" sz="1050" b="0" i="0" u="none" strike="noStrike">
                        <a:solidFill>
                          <a:srgbClr val="1F497D"/>
                        </a:solidFill>
                        <a:effectLst/>
                        <a:latin typeface="Calibri" panose="020F0502020204030204" pitchFamily="34" charset="0"/>
                      </a:endParaRPr>
                    </a:p>
                  </a:txBody>
                  <a:tcPr marL="6311" marR="6311" marT="6311" marB="0" anchor="ctr"/>
                </a:tc>
                <a:tc>
                  <a:txBody>
                    <a:bodyPr/>
                    <a:lstStyle/>
                    <a:p>
                      <a:pPr algn="ctr" fontAlgn="b"/>
                      <a:r>
                        <a:rPr lang="en-AU" sz="900" u="none" strike="noStrike">
                          <a:effectLst/>
                        </a:rPr>
                        <a:t>5</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5</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6</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6</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6</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6</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6</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6</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5</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a:effectLst/>
                        </a:rPr>
                        <a:t>5</a:t>
                      </a:r>
                      <a:endParaRPr lang="en-AU" sz="900" b="0" i="0" u="none" strike="noStrike">
                        <a:solidFill>
                          <a:srgbClr val="000000"/>
                        </a:solidFill>
                        <a:effectLst/>
                        <a:latin typeface="Calibri" panose="020F0502020204030204" pitchFamily="34" charset="0"/>
                      </a:endParaRPr>
                    </a:p>
                  </a:txBody>
                  <a:tcPr marL="6311" marR="6311" marT="6311" marB="0" anchor="b"/>
                </a:tc>
                <a:tc>
                  <a:txBody>
                    <a:bodyPr/>
                    <a:lstStyle/>
                    <a:p>
                      <a:pPr algn="ctr" fontAlgn="b"/>
                      <a:r>
                        <a:rPr lang="en-AU" sz="900" u="none" strike="noStrike" dirty="0">
                          <a:effectLst/>
                        </a:rPr>
                        <a:t>56</a:t>
                      </a:r>
                      <a:endParaRPr lang="en-AU" sz="900" b="0" i="0" u="none" strike="noStrike" dirty="0">
                        <a:solidFill>
                          <a:srgbClr val="000000"/>
                        </a:solidFill>
                        <a:effectLst/>
                        <a:latin typeface="Calibri" panose="020F0502020204030204" pitchFamily="34" charset="0"/>
                      </a:endParaRPr>
                    </a:p>
                  </a:txBody>
                  <a:tcPr marL="6311" marR="6311" marT="6311" marB="0" anchor="b"/>
                </a:tc>
                <a:extLst>
                  <a:ext uri="{0D108BD9-81ED-4DB2-BD59-A6C34878D82A}">
                    <a16:rowId xmlns:a16="http://schemas.microsoft.com/office/drawing/2014/main" val="691140058"/>
                  </a:ext>
                </a:extLst>
              </a:tr>
            </a:tbl>
          </a:graphicData>
        </a:graphic>
      </p:graphicFrame>
    </p:spTree>
    <p:extLst>
      <p:ext uri="{BB962C8B-B14F-4D97-AF65-F5344CB8AC3E}">
        <p14:creationId xmlns:p14="http://schemas.microsoft.com/office/powerpoint/2010/main" val="178342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683A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33009" y="230620"/>
            <a:ext cx="6851104" cy="420276"/>
          </a:xfrm>
        </p:spPr>
        <p:txBody>
          <a:bodyPr>
            <a:normAutofit fontScale="90000"/>
          </a:bodyPr>
          <a:lstStyle/>
          <a:p>
            <a:r>
              <a:rPr lang="en-AU" dirty="0">
                <a:cs typeface="Segoe UI"/>
              </a:rPr>
              <a:t>Presenting class results </a:t>
            </a:r>
            <a:endParaRPr lang="en-AU" dirty="0"/>
          </a:p>
        </p:txBody>
      </p:sp>
      <p:sp>
        <p:nvSpPr>
          <p:cNvPr id="10" name="TextBox 9">
            <a:extLst>
              <a:ext uri="{FF2B5EF4-FFF2-40B4-BE49-F238E27FC236}">
                <a16:creationId xmlns:a16="http://schemas.microsoft.com/office/drawing/2014/main" id="{2DF5774F-B1B5-027A-4036-D2754FFB86F7}"/>
              </a:ext>
            </a:extLst>
          </p:cNvPr>
          <p:cNvSpPr txBox="1"/>
          <p:nvPr/>
        </p:nvSpPr>
        <p:spPr>
          <a:xfrm>
            <a:off x="2645585" y="842815"/>
            <a:ext cx="44923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Segoe UI"/>
              </a:rPr>
              <a:t>Chart title: Each group's first ranking</a:t>
            </a:r>
          </a:p>
        </p:txBody>
      </p:sp>
      <p:graphicFrame>
        <p:nvGraphicFramePr>
          <p:cNvPr id="4" name="Chart 3">
            <a:extLst>
              <a:ext uri="{FF2B5EF4-FFF2-40B4-BE49-F238E27FC236}">
                <a16:creationId xmlns:a16="http://schemas.microsoft.com/office/drawing/2014/main" id="{66BC9A3D-3068-1F2E-2EA0-C505A0C0FCAF}"/>
              </a:ext>
            </a:extLst>
          </p:cNvPr>
          <p:cNvGraphicFramePr>
            <a:graphicFrameLocks/>
          </p:cNvGraphicFramePr>
          <p:nvPr>
            <p:extLst>
              <p:ext uri="{D42A27DB-BD31-4B8C-83A1-F6EECF244321}">
                <p14:modId xmlns:p14="http://schemas.microsoft.com/office/powerpoint/2010/main" val="2264139918"/>
              </p:ext>
            </p:extLst>
          </p:nvPr>
        </p:nvGraphicFramePr>
        <p:xfrm>
          <a:off x="-1" y="1222375"/>
          <a:ext cx="9144001" cy="4413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4807481"/>
      </p:ext>
    </p:extLst>
  </p:cSld>
  <p:clrMapOvr>
    <a:masterClrMapping/>
  </p:clrMapOvr>
</p:sld>
</file>

<file path=ppt/theme/theme1.xml><?xml version="1.0" encoding="utf-8"?>
<a:theme xmlns:a="http://schemas.openxmlformats.org/drawingml/2006/main" name="2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10856600FD2D4391AFDDFCF33A69BD" ma:contentTypeVersion="19" ma:contentTypeDescription="Create a new document." ma:contentTypeScope="" ma:versionID="e39b5eb3708ccab1ed6e63c44a6ae965">
  <xsd:schema xmlns:xsd="http://www.w3.org/2001/XMLSchema" xmlns:xs="http://www.w3.org/2001/XMLSchema" xmlns:p="http://schemas.microsoft.com/office/2006/metadata/properties" xmlns:ns2="64eff3df-e3d6-48ed-978f-45ff25640900" xmlns:ns3="ff236c08-9611-4854-a4bb-16d44b7327b6" targetNamespace="http://schemas.microsoft.com/office/2006/metadata/properties" ma:root="true" ma:fieldsID="c02f4a560dbdabc0115429e529d2fd1b" ns2:_="" ns3:_="">
    <xsd:import namespace="64eff3df-e3d6-48ed-978f-45ff25640900"/>
    <xsd:import namespace="ff236c08-9611-4854-a4bb-16d44b7327b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Comment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eff3df-e3d6-48ed-978f-45ff2564090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7267be2-ffe6-46cd-94d9-2cfd9b1e6422}" ma:internalName="TaxCatchAll" ma:showField="CatchAllData" ma:web="64eff3df-e3d6-48ed-978f-45ff2564090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f236c08-9611-4854-a4bb-16d44b7327b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Comments" ma:index="20" nillable="true" ma:displayName="Comments" ma:format="Dropdown" ma:internalName="Comments">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f7212af-5298-4b34-9fde-95afa33fa15c"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mments xmlns="ff236c08-9611-4854-a4bb-16d44b7327b6" xsi:nil="true"/>
    <lcf76f155ced4ddcb4097134ff3c332f xmlns="ff236c08-9611-4854-a4bb-16d44b7327b6">
      <Terms xmlns="http://schemas.microsoft.com/office/infopath/2007/PartnerControls"/>
    </lcf76f155ced4ddcb4097134ff3c332f>
    <TaxCatchAll xmlns="64eff3df-e3d6-48ed-978f-45ff25640900" xsi:nil="true"/>
  </documentManagement>
</p:properties>
</file>

<file path=customXml/itemProps1.xml><?xml version="1.0" encoding="utf-8"?>
<ds:datastoreItem xmlns:ds="http://schemas.openxmlformats.org/officeDocument/2006/customXml" ds:itemID="{8B58DEDE-9948-4686-B738-ACBCE6521DE4}">
  <ds:schemaRefs>
    <ds:schemaRef ds:uri="http://schemas.microsoft.com/sharepoint/v3/contenttype/forms"/>
  </ds:schemaRefs>
</ds:datastoreItem>
</file>

<file path=customXml/itemProps2.xml><?xml version="1.0" encoding="utf-8"?>
<ds:datastoreItem xmlns:ds="http://schemas.openxmlformats.org/officeDocument/2006/customXml" ds:itemID="{54F50D43-65ED-4A85-ABDC-3C4DC7F36C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eff3df-e3d6-48ed-978f-45ff25640900"/>
    <ds:schemaRef ds:uri="ff236c08-9611-4854-a4bb-16d44b7327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3317E2-BC89-46E9-BAF7-C61557FEDCB2}">
  <ds:schemaRefs>
    <ds:schemaRef ds:uri="http://schemas.microsoft.com/office/2006/metadata/properties"/>
    <ds:schemaRef ds:uri="http://schemas.microsoft.com/office/infopath/2007/PartnerControls"/>
    <ds:schemaRef ds:uri="ff236c08-9611-4854-a4bb-16d44b7327b6"/>
    <ds:schemaRef ds:uri="64eff3df-e3d6-48ed-978f-45ff25640900"/>
  </ds:schemaRefs>
</ds:datastoreItem>
</file>

<file path=docProps/app.xml><?xml version="1.0" encoding="utf-8"?>
<Properties xmlns="http://schemas.openxmlformats.org/officeDocument/2006/extended-properties" xmlns:vt="http://schemas.openxmlformats.org/officeDocument/2006/docPropsVTypes">
  <TotalTime>567</TotalTime>
  <Words>1443</Words>
  <Application>Microsoft Office PowerPoint</Application>
  <PresentationFormat>On-screen Show (4:3)</PresentationFormat>
  <Paragraphs>192</Paragraphs>
  <Slides>11</Slides>
  <Notes>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11</vt:i4>
      </vt:variant>
    </vt:vector>
  </HeadingPairs>
  <TitlesOfParts>
    <vt:vector size="20" baseType="lpstr">
      <vt:lpstr>DengXian</vt:lpstr>
      <vt:lpstr>Gochi Hand</vt:lpstr>
      <vt:lpstr>Arial</vt:lpstr>
      <vt:lpstr>Calibri</vt:lpstr>
      <vt:lpstr>Segoe UI</vt:lpstr>
      <vt:lpstr>2_Office Theme</vt:lpstr>
      <vt:lpstr>3_Office Theme</vt:lpstr>
      <vt:lpstr>4_Office Theme</vt:lpstr>
      <vt:lpstr>5_Office Theme</vt:lpstr>
      <vt:lpstr>Flight of the osprey</vt:lpstr>
      <vt:lpstr>Quick quiz</vt:lpstr>
      <vt:lpstr> Threats to the osprey  </vt:lpstr>
      <vt:lpstr>Largest threats for migrating osprey</vt:lpstr>
      <vt:lpstr>Ranking from 1 to 6</vt:lpstr>
      <vt:lpstr>Entering data into a class spreadsheet</vt:lpstr>
      <vt:lpstr>Sort and filter</vt:lpstr>
      <vt:lpstr>Sorting threats for overall class ranking</vt:lpstr>
      <vt:lpstr>Presenting class results </vt:lpstr>
      <vt:lpstr>Reflections </vt:lpstr>
      <vt:lpstr>Research complete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dc:creator>
  <cp:lastModifiedBy>Alison Laming</cp:lastModifiedBy>
  <cp:revision>48</cp:revision>
  <dcterms:created xsi:type="dcterms:W3CDTF">2021-03-16T22:56:28Z</dcterms:created>
  <dcterms:modified xsi:type="dcterms:W3CDTF">2024-05-08T03:28:07Z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0x0101000810856600FD2D4391AFDDFCF33A69BD</vt:lpwstr>
  </property>
  <property fmtid="{D5CDD505-2E9C-101B-9397-08002B2CF9AE}" pid="3" name="Order">
    <vt:r8>129549000</vt:r8>
  </property>
  <property fmtid="{D5CDD505-2E9C-101B-9397-08002B2CF9AE}" pid="4" name="MediaServiceImageTags">
    <vt:lpwstr/>
  </property>
</Properties>
</file>