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20" r:id="rId5"/>
    <p:sldMasterId id="2147483696" r:id="rId6"/>
    <p:sldMasterId id="2147483708" r:id="rId7"/>
  </p:sldMasterIdLst>
  <p:notesMasterIdLst>
    <p:notesMasterId r:id="rId22"/>
  </p:notesMasterIdLst>
  <p:sldIdLst>
    <p:sldId id="259" r:id="rId8"/>
    <p:sldId id="269" r:id="rId9"/>
    <p:sldId id="306" r:id="rId10"/>
    <p:sldId id="304" r:id="rId11"/>
    <p:sldId id="305" r:id="rId12"/>
    <p:sldId id="314" r:id="rId13"/>
    <p:sldId id="296" r:id="rId14"/>
    <p:sldId id="310" r:id="rId15"/>
    <p:sldId id="307" r:id="rId16"/>
    <p:sldId id="308" r:id="rId17"/>
    <p:sldId id="309" r:id="rId18"/>
    <p:sldId id="311" r:id="rId19"/>
    <p:sldId id="312" r:id="rId20"/>
    <p:sldId id="31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EED671-8566-A3A2-A025-82B56F1F0A9E}" name="Martin Richards" initials="MR" userId="S::Martin.Richards@esa.edu.au::ebc9b6ae-69f0-455b-b337-207e73494a6e" providerId="AD"/>
  <p188:author id="{92D011FB-E587-8D1F-64AA-2EC6A225EA05}" name="Martine Power" initials="MP" userId="S::Martine.Power@esa.edu.au::f3410e55-3c0b-475c-b0b5-72038337e5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D"/>
    <a:srgbClr val="E9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1F5E7-A8B6-424D-9402-01871E61BECF}" v="132" dt="2024-11-14T23:24:31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Power" userId="f3410e55-3c0b-475c-b0b5-72038337e5c9" providerId="ADAL" clId="{663E37F2-AB03-464B-915D-94C1906769EA}"/>
    <pc:docChg chg="undo custSel modSld">
      <pc:chgData name="Martine Power" userId="f3410e55-3c0b-475c-b0b5-72038337e5c9" providerId="ADAL" clId="{663E37F2-AB03-464B-915D-94C1906769EA}" dt="2024-10-22T01:13:13.371" v="467" actId="20577"/>
      <pc:docMkLst>
        <pc:docMk/>
      </pc:docMkLst>
      <pc:sldChg chg="modNotesTx">
        <pc:chgData name="Martine Power" userId="f3410e55-3c0b-475c-b0b5-72038337e5c9" providerId="ADAL" clId="{663E37F2-AB03-464B-915D-94C1906769EA}" dt="2024-10-21T23:37:50.115" v="122" actId="20577"/>
        <pc:sldMkLst>
          <pc:docMk/>
          <pc:sldMk cId="1264214096" sldId="269"/>
        </pc:sldMkLst>
      </pc:sldChg>
      <pc:sldChg chg="modSp mod modNotesTx">
        <pc:chgData name="Martine Power" userId="f3410e55-3c0b-475c-b0b5-72038337e5c9" providerId="ADAL" clId="{663E37F2-AB03-464B-915D-94C1906769EA}" dt="2024-10-22T00:54:12.056" v="415" actId="313"/>
        <pc:sldMkLst>
          <pc:docMk/>
          <pc:sldMk cId="3729544978" sldId="296"/>
        </pc:sldMkLst>
        <pc:spChg chg="mod">
          <ac:chgData name="Martine Power" userId="f3410e55-3c0b-475c-b0b5-72038337e5c9" providerId="ADAL" clId="{663E37F2-AB03-464B-915D-94C1906769EA}" dt="2024-10-22T00:47:20.603" v="398" actId="1035"/>
          <ac:spMkLst>
            <pc:docMk/>
            <pc:sldMk cId="3729544978" sldId="296"/>
            <ac:spMk id="3" creationId="{909B5F7D-77A7-E700-8997-BC7D30052735}"/>
          </ac:spMkLst>
        </pc:spChg>
        <pc:spChg chg="mod">
          <ac:chgData name="Martine Power" userId="f3410e55-3c0b-475c-b0b5-72038337e5c9" providerId="ADAL" clId="{663E37F2-AB03-464B-915D-94C1906769EA}" dt="2024-10-22T00:38:08.295" v="344" actId="27636"/>
          <ac:spMkLst>
            <pc:docMk/>
            <pc:sldMk cId="3729544978" sldId="296"/>
            <ac:spMk id="4" creationId="{6DF87752-09A8-E584-6BC6-FE175B9A0311}"/>
          </ac:spMkLst>
        </pc:spChg>
        <pc:picChg chg="mod">
          <ac:chgData name="Martine Power" userId="f3410e55-3c0b-475c-b0b5-72038337e5c9" providerId="ADAL" clId="{663E37F2-AB03-464B-915D-94C1906769EA}" dt="2024-10-22T00:47:07.275" v="381" actId="1035"/>
          <ac:picMkLst>
            <pc:docMk/>
            <pc:sldMk cId="3729544978" sldId="296"/>
            <ac:picMk id="2" creationId="{97171C02-72C3-837E-FE6C-CDFE1DDF7219}"/>
          </ac:picMkLst>
        </pc:picChg>
      </pc:sldChg>
      <pc:sldChg chg="modSp mod modNotesTx">
        <pc:chgData name="Martine Power" userId="f3410e55-3c0b-475c-b0b5-72038337e5c9" providerId="ADAL" clId="{663E37F2-AB03-464B-915D-94C1906769EA}" dt="2024-10-21T23:48:52.838" v="235" actId="20577"/>
        <pc:sldMkLst>
          <pc:docMk/>
          <pc:sldMk cId="3723564014" sldId="304"/>
        </pc:sldMkLst>
        <pc:spChg chg="mod">
          <ac:chgData name="Martine Power" userId="f3410e55-3c0b-475c-b0b5-72038337e5c9" providerId="ADAL" clId="{663E37F2-AB03-464B-915D-94C1906769EA}" dt="2024-10-21T23:47:56.535" v="225" actId="14100"/>
          <ac:spMkLst>
            <pc:docMk/>
            <pc:sldMk cId="3723564014" sldId="304"/>
            <ac:spMk id="5" creationId="{FC5CB9AE-3FD4-253C-0B83-3AC444E1CD8D}"/>
          </ac:spMkLst>
        </pc:spChg>
      </pc:sldChg>
      <pc:sldChg chg="modNotesTx">
        <pc:chgData name="Martine Power" userId="f3410e55-3c0b-475c-b0b5-72038337e5c9" providerId="ADAL" clId="{663E37F2-AB03-464B-915D-94C1906769EA}" dt="2024-10-21T23:59:16.074" v="283" actId="20577"/>
        <pc:sldMkLst>
          <pc:docMk/>
          <pc:sldMk cId="4290312167" sldId="305"/>
        </pc:sldMkLst>
      </pc:sldChg>
      <pc:sldChg chg="modSp mod modAnim modNotesTx">
        <pc:chgData name="Martine Power" userId="f3410e55-3c0b-475c-b0b5-72038337e5c9" providerId="ADAL" clId="{663E37F2-AB03-464B-915D-94C1906769EA}" dt="2024-10-21T23:43:27.532" v="184" actId="20577"/>
        <pc:sldMkLst>
          <pc:docMk/>
          <pc:sldMk cId="183853066" sldId="306"/>
        </pc:sldMkLst>
        <pc:spChg chg="mod">
          <ac:chgData name="Martine Power" userId="f3410e55-3c0b-475c-b0b5-72038337e5c9" providerId="ADAL" clId="{663E37F2-AB03-464B-915D-94C1906769EA}" dt="2024-10-21T23:40:48.650" v="141" actId="255"/>
          <ac:spMkLst>
            <pc:docMk/>
            <pc:sldMk cId="183853066" sldId="306"/>
            <ac:spMk id="12" creationId="{35885D2F-66D9-DFD7-9733-9A6E9D5A8543}"/>
          </ac:spMkLst>
        </pc:spChg>
        <pc:spChg chg="mod">
          <ac:chgData name="Martine Power" userId="f3410e55-3c0b-475c-b0b5-72038337e5c9" providerId="ADAL" clId="{663E37F2-AB03-464B-915D-94C1906769EA}" dt="2024-10-21T23:41:42.162" v="145" actId="255"/>
          <ac:spMkLst>
            <pc:docMk/>
            <pc:sldMk cId="183853066" sldId="306"/>
            <ac:spMk id="13" creationId="{94FF72C2-A276-F945-EEDB-96DC4F0B9CFF}"/>
          </ac:spMkLst>
        </pc:spChg>
        <pc:spChg chg="mod">
          <ac:chgData name="Martine Power" userId="f3410e55-3c0b-475c-b0b5-72038337e5c9" providerId="ADAL" clId="{663E37F2-AB03-464B-915D-94C1906769EA}" dt="2024-10-21T23:40:13.254" v="133" actId="20577"/>
          <ac:spMkLst>
            <pc:docMk/>
            <pc:sldMk cId="183853066" sldId="306"/>
            <ac:spMk id="15" creationId="{175818D1-8589-D590-6AA4-9DCCFC87708F}"/>
          </ac:spMkLst>
        </pc:spChg>
        <pc:spChg chg="mod">
          <ac:chgData name="Martine Power" userId="f3410e55-3c0b-475c-b0b5-72038337e5c9" providerId="ADAL" clId="{663E37F2-AB03-464B-915D-94C1906769EA}" dt="2024-10-21T23:41:34.081" v="144" actId="255"/>
          <ac:spMkLst>
            <pc:docMk/>
            <pc:sldMk cId="183853066" sldId="306"/>
            <ac:spMk id="17" creationId="{080CDB85-4982-1362-10E2-34A6707B74E9}"/>
          </ac:spMkLst>
        </pc:spChg>
      </pc:sldChg>
      <pc:sldChg chg="modSp mod">
        <pc:chgData name="Martine Power" userId="f3410e55-3c0b-475c-b0b5-72038337e5c9" providerId="ADAL" clId="{663E37F2-AB03-464B-915D-94C1906769EA}" dt="2024-10-21T22:58:49.540" v="1" actId="20577"/>
        <pc:sldMkLst>
          <pc:docMk/>
          <pc:sldMk cId="1959868037" sldId="307"/>
        </pc:sldMkLst>
        <pc:spChg chg="mod">
          <ac:chgData name="Martine Power" userId="f3410e55-3c0b-475c-b0b5-72038337e5c9" providerId="ADAL" clId="{663E37F2-AB03-464B-915D-94C1906769EA}" dt="2024-10-21T22:58:49.540" v="1" actId="20577"/>
          <ac:spMkLst>
            <pc:docMk/>
            <pc:sldMk cId="1959868037" sldId="307"/>
            <ac:spMk id="4" creationId="{6DF87752-09A8-E584-6BC6-FE175B9A0311}"/>
          </ac:spMkLst>
        </pc:spChg>
      </pc:sldChg>
      <pc:sldChg chg="modSp mod">
        <pc:chgData name="Martine Power" userId="f3410e55-3c0b-475c-b0b5-72038337e5c9" providerId="ADAL" clId="{663E37F2-AB03-464B-915D-94C1906769EA}" dt="2024-10-22T01:01:30.071" v="427" actId="20577"/>
        <pc:sldMkLst>
          <pc:docMk/>
          <pc:sldMk cId="1275184900" sldId="308"/>
        </pc:sldMkLst>
        <pc:spChg chg="mod">
          <ac:chgData name="Martine Power" userId="f3410e55-3c0b-475c-b0b5-72038337e5c9" providerId="ADAL" clId="{663E37F2-AB03-464B-915D-94C1906769EA}" dt="2024-10-22T01:01:30.071" v="427" actId="20577"/>
          <ac:spMkLst>
            <pc:docMk/>
            <pc:sldMk cId="1275184900" sldId="308"/>
            <ac:spMk id="4" creationId="{6DF87752-09A8-E584-6BC6-FE175B9A0311}"/>
          </ac:spMkLst>
        </pc:spChg>
      </pc:sldChg>
      <pc:sldChg chg="modSp mod">
        <pc:chgData name="Martine Power" userId="f3410e55-3c0b-475c-b0b5-72038337e5c9" providerId="ADAL" clId="{663E37F2-AB03-464B-915D-94C1906769EA}" dt="2024-10-22T01:02:18.712" v="429" actId="20577"/>
        <pc:sldMkLst>
          <pc:docMk/>
          <pc:sldMk cId="3325821414" sldId="309"/>
        </pc:sldMkLst>
        <pc:spChg chg="mod">
          <ac:chgData name="Martine Power" userId="f3410e55-3c0b-475c-b0b5-72038337e5c9" providerId="ADAL" clId="{663E37F2-AB03-464B-915D-94C1906769EA}" dt="2024-10-22T01:02:18.712" v="429" actId="20577"/>
          <ac:spMkLst>
            <pc:docMk/>
            <pc:sldMk cId="3325821414" sldId="309"/>
            <ac:spMk id="2" creationId="{82B47D5D-36FD-C297-BAB6-C15DD1BCDB7B}"/>
          </ac:spMkLst>
        </pc:spChg>
      </pc:sldChg>
      <pc:sldChg chg="modNotesTx">
        <pc:chgData name="Martine Power" userId="f3410e55-3c0b-475c-b0b5-72038337e5c9" providerId="ADAL" clId="{663E37F2-AB03-464B-915D-94C1906769EA}" dt="2024-10-22T00:56:48.683" v="425" actId="20577"/>
        <pc:sldMkLst>
          <pc:docMk/>
          <pc:sldMk cId="3826219849" sldId="310"/>
        </pc:sldMkLst>
      </pc:sldChg>
      <pc:sldChg chg="modSp mod">
        <pc:chgData name="Martine Power" userId="f3410e55-3c0b-475c-b0b5-72038337e5c9" providerId="ADAL" clId="{663E37F2-AB03-464B-915D-94C1906769EA}" dt="2024-10-22T01:12:07.881" v="448" actId="20577"/>
        <pc:sldMkLst>
          <pc:docMk/>
          <pc:sldMk cId="3579735778" sldId="311"/>
        </pc:sldMkLst>
        <pc:spChg chg="mod">
          <ac:chgData name="Martine Power" userId="f3410e55-3c0b-475c-b0b5-72038337e5c9" providerId="ADAL" clId="{663E37F2-AB03-464B-915D-94C1906769EA}" dt="2024-10-22T01:12:07.881" v="448" actId="20577"/>
          <ac:spMkLst>
            <pc:docMk/>
            <pc:sldMk cId="3579735778" sldId="311"/>
            <ac:spMk id="2" creationId="{82B47D5D-36FD-C297-BAB6-C15DD1BCDB7B}"/>
          </ac:spMkLst>
        </pc:spChg>
      </pc:sldChg>
      <pc:sldChg chg="modSp mod">
        <pc:chgData name="Martine Power" userId="f3410e55-3c0b-475c-b0b5-72038337e5c9" providerId="ADAL" clId="{663E37F2-AB03-464B-915D-94C1906769EA}" dt="2024-10-22T01:11:46.443" v="443" actId="20577"/>
        <pc:sldMkLst>
          <pc:docMk/>
          <pc:sldMk cId="3690072031" sldId="312"/>
        </pc:sldMkLst>
        <pc:spChg chg="mod">
          <ac:chgData name="Martine Power" userId="f3410e55-3c0b-475c-b0b5-72038337e5c9" providerId="ADAL" clId="{663E37F2-AB03-464B-915D-94C1906769EA}" dt="2024-10-22T01:11:46.443" v="443" actId="20577"/>
          <ac:spMkLst>
            <pc:docMk/>
            <pc:sldMk cId="3690072031" sldId="312"/>
            <ac:spMk id="2" creationId="{82B47D5D-36FD-C297-BAB6-C15DD1BCDB7B}"/>
          </ac:spMkLst>
        </pc:spChg>
      </pc:sldChg>
      <pc:sldChg chg="modSp mod">
        <pc:chgData name="Martine Power" userId="f3410e55-3c0b-475c-b0b5-72038337e5c9" providerId="ADAL" clId="{663E37F2-AB03-464B-915D-94C1906769EA}" dt="2024-10-22T01:13:13.371" v="467" actId="20577"/>
        <pc:sldMkLst>
          <pc:docMk/>
          <pc:sldMk cId="1232633523" sldId="313"/>
        </pc:sldMkLst>
        <pc:spChg chg="mod">
          <ac:chgData name="Martine Power" userId="f3410e55-3c0b-475c-b0b5-72038337e5c9" providerId="ADAL" clId="{663E37F2-AB03-464B-915D-94C1906769EA}" dt="2024-10-22T01:13:13.371" v="467" actId="20577"/>
          <ac:spMkLst>
            <pc:docMk/>
            <pc:sldMk cId="1232633523" sldId="313"/>
            <ac:spMk id="2" creationId="{82B47D5D-36FD-C297-BAB6-C15DD1BCDB7B}"/>
          </ac:spMkLst>
        </pc:spChg>
      </pc:sldChg>
      <pc:sldChg chg="modNotesTx">
        <pc:chgData name="Martine Power" userId="f3410e55-3c0b-475c-b0b5-72038337e5c9" providerId="ADAL" clId="{663E37F2-AB03-464B-915D-94C1906769EA}" dt="2024-10-22T00:00:16.909" v="338" actId="20577"/>
        <pc:sldMkLst>
          <pc:docMk/>
          <pc:sldMk cId="2285473501" sldId="314"/>
        </pc:sldMkLst>
      </pc:sldChg>
    </pc:docChg>
  </pc:docChgLst>
  <pc:docChgLst>
    <pc:chgData name="Martin Richards" userId="S::martin.richards@esa.edu.au::ebc9b6ae-69f0-455b-b337-207e73494a6e" providerId="AD" clId="Web-{5B91F5E7-A8B6-424D-9402-01871E61BECF}"/>
    <pc:docChg chg="modSld">
      <pc:chgData name="Martin Richards" userId="S::martin.richards@esa.edu.au::ebc9b6ae-69f0-455b-b337-207e73494a6e" providerId="AD" clId="Web-{5B91F5E7-A8B6-424D-9402-01871E61BECF}" dt="2024-11-14T23:24:31.185" v="131"/>
      <pc:docMkLst>
        <pc:docMk/>
      </pc:docMkLst>
      <pc:sldChg chg="modSp">
        <pc:chgData name="Martin Richards" userId="S::martin.richards@esa.edu.au::ebc9b6ae-69f0-455b-b337-207e73494a6e" providerId="AD" clId="Web-{5B91F5E7-A8B6-424D-9402-01871E61BECF}" dt="2024-11-14T23:24:31.185" v="131"/>
        <pc:sldMkLst>
          <pc:docMk/>
          <pc:sldMk cId="3963661964" sldId="259"/>
        </pc:sldMkLst>
        <pc:picChg chg="mod">
          <ac:chgData name="Martin Richards" userId="S::martin.richards@esa.edu.au::ebc9b6ae-69f0-455b-b337-207e73494a6e" providerId="AD" clId="Web-{5B91F5E7-A8B6-424D-9402-01871E61BECF}" dt="2024-11-14T23:24:31.185" v="131"/>
          <ac:picMkLst>
            <pc:docMk/>
            <pc:sldMk cId="3963661964" sldId="259"/>
            <ac:picMk id="2" creationId="{D5091BAD-2537-E92B-1307-95CC927A39EC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24:22.763" v="128"/>
          <ac:picMkLst>
            <pc:docMk/>
            <pc:sldMk cId="3963661964" sldId="259"/>
            <ac:picMk id="4" creationId="{C30A40DE-E16C-81D1-A09A-D2BED96D36FC}"/>
          </ac:picMkLst>
        </pc:picChg>
      </pc:sldChg>
      <pc:sldChg chg="modSp">
        <pc:chgData name="Martin Richards" userId="S::martin.richards@esa.edu.au::ebc9b6ae-69f0-455b-b337-207e73494a6e" providerId="AD" clId="Web-{5B91F5E7-A8B6-424D-9402-01871E61BECF}" dt="2024-11-14T23:14:32.729" v="27"/>
        <pc:sldMkLst>
          <pc:docMk/>
          <pc:sldMk cId="1264214096" sldId="269"/>
        </pc:sldMkLst>
        <pc:picChg chg="mod">
          <ac:chgData name="Martin Richards" userId="S::martin.richards@esa.edu.au::ebc9b6ae-69f0-455b-b337-207e73494a6e" providerId="AD" clId="Web-{5B91F5E7-A8B6-424D-9402-01871E61BECF}" dt="2024-11-14T23:13:54.946" v="10"/>
          <ac:picMkLst>
            <pc:docMk/>
            <pc:sldMk cId="1264214096" sldId="269"/>
            <ac:picMk id="2" creationId="{7C279576-B5D1-0853-B8AB-F8F0D15A340D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4:17.838" v="21"/>
          <ac:picMkLst>
            <pc:docMk/>
            <pc:sldMk cId="1264214096" sldId="269"/>
            <ac:picMk id="3" creationId="{B83B6C04-3E96-8CDC-755B-81BA5091FBD0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4:09.291" v="17"/>
          <ac:picMkLst>
            <pc:docMk/>
            <pc:sldMk cId="1264214096" sldId="269"/>
            <ac:picMk id="8" creationId="{EADD14A3-5225-6A6B-B17D-A17704B4896E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4:32.729" v="27"/>
          <ac:picMkLst>
            <pc:docMk/>
            <pc:sldMk cId="1264214096" sldId="269"/>
            <ac:picMk id="10" creationId="{4CC8B665-2458-1CCC-C6C1-5DF64332672F}"/>
          </ac:picMkLst>
        </pc:picChg>
      </pc:sldChg>
      <pc:sldChg chg="modSp">
        <pc:chgData name="Martin Richards" userId="S::martin.richards@esa.edu.au::ebc9b6ae-69f0-455b-b337-207e73494a6e" providerId="AD" clId="Web-{5B91F5E7-A8B6-424D-9402-01871E61BECF}" dt="2024-11-14T23:20:13.364" v="72"/>
        <pc:sldMkLst>
          <pc:docMk/>
          <pc:sldMk cId="3729544978" sldId="296"/>
        </pc:sldMkLst>
        <pc:picChg chg="mod">
          <ac:chgData name="Martin Richards" userId="S::martin.richards@esa.edu.au::ebc9b6ae-69f0-455b-b337-207e73494a6e" providerId="AD" clId="Web-{5B91F5E7-A8B6-424D-9402-01871E61BECF}" dt="2024-11-14T23:20:06.614" v="71"/>
          <ac:picMkLst>
            <pc:docMk/>
            <pc:sldMk cId="3729544978" sldId="296"/>
            <ac:picMk id="2" creationId="{97171C02-72C3-837E-FE6C-CDFE1DDF7219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20:13.364" v="72"/>
          <ac:picMkLst>
            <pc:docMk/>
            <pc:sldMk cId="3729544978" sldId="296"/>
            <ac:picMk id="5" creationId="{78D6C511-7FE1-DA9D-648E-903635BA51CE}"/>
          </ac:picMkLst>
        </pc:picChg>
      </pc:sldChg>
      <pc:sldChg chg="addSp delSp modSp">
        <pc:chgData name="Martin Richards" userId="S::martin.richards@esa.edu.au::ebc9b6ae-69f0-455b-b337-207e73494a6e" providerId="AD" clId="Web-{5B91F5E7-A8B6-424D-9402-01871E61BECF}" dt="2024-11-14T23:17:46.125" v="47"/>
        <pc:sldMkLst>
          <pc:docMk/>
          <pc:sldMk cId="3723564014" sldId="304"/>
        </pc:sldMkLst>
        <pc:spChg chg="add del mod">
          <ac:chgData name="Martin Richards" userId="S::martin.richards@esa.edu.au::ebc9b6ae-69f0-455b-b337-207e73494a6e" providerId="AD" clId="Web-{5B91F5E7-A8B6-424D-9402-01871E61BECF}" dt="2024-11-14T23:17:39.828" v="46"/>
          <ac:spMkLst>
            <pc:docMk/>
            <pc:sldMk cId="3723564014" sldId="304"/>
            <ac:spMk id="11" creationId="{75F2F176-A7C1-502C-5B4B-4781F9B353B7}"/>
          </ac:spMkLst>
        </pc:spChg>
        <pc:picChg chg="mod">
          <ac:chgData name="Martin Richards" userId="S::martin.richards@esa.edu.au::ebc9b6ae-69f0-455b-b337-207e73494a6e" providerId="AD" clId="Web-{5B91F5E7-A8B6-424D-9402-01871E61BECF}" dt="2024-11-14T23:16:47.467" v="33"/>
          <ac:picMkLst>
            <pc:docMk/>
            <pc:sldMk cId="3723564014" sldId="304"/>
            <ac:picMk id="2" creationId="{7C279576-B5D1-0853-B8AB-F8F0D15A340D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6:22.717" v="32"/>
          <ac:picMkLst>
            <pc:docMk/>
            <pc:sldMk cId="3723564014" sldId="304"/>
            <ac:picMk id="3" creationId="{B83B6C04-3E96-8CDC-755B-81BA5091FBD0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7:18.406" v="40"/>
          <ac:picMkLst>
            <pc:docMk/>
            <pc:sldMk cId="3723564014" sldId="304"/>
            <ac:picMk id="6" creationId="{1FAD48A9-2166-ABEA-D739-C9781CF37831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5:44.465" v="28"/>
          <ac:picMkLst>
            <pc:docMk/>
            <pc:sldMk cId="3723564014" sldId="304"/>
            <ac:picMk id="8" creationId="{EADD14A3-5225-6A6B-B17D-A17704B4896E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5:54.169" v="29"/>
          <ac:picMkLst>
            <pc:docMk/>
            <pc:sldMk cId="3723564014" sldId="304"/>
            <ac:picMk id="10" creationId="{4CC8B665-2458-1CCC-C6C1-5DF64332672F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7:24.234" v="41"/>
          <ac:picMkLst>
            <pc:docMk/>
            <pc:sldMk cId="3723564014" sldId="304"/>
            <ac:picMk id="12" creationId="{D6B2E36B-3A76-7130-F6C5-97B1E5A0A6BE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7:46.125" v="47"/>
          <ac:picMkLst>
            <pc:docMk/>
            <pc:sldMk cId="3723564014" sldId="304"/>
            <ac:picMk id="13" creationId="{8E3CA938-FD1F-1EF9-8415-5C64E81098E8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7:31.469" v="45"/>
          <ac:picMkLst>
            <pc:docMk/>
            <pc:sldMk cId="3723564014" sldId="304"/>
            <ac:picMk id="14" creationId="{E7BF7C1A-FB2D-3363-4E60-87D65F10E09E}"/>
          </ac:picMkLst>
        </pc:picChg>
      </pc:sldChg>
      <pc:sldChg chg="modSp">
        <pc:chgData name="Martin Richards" userId="S::martin.richards@esa.edu.au::ebc9b6ae-69f0-455b-b337-207e73494a6e" providerId="AD" clId="Web-{5B91F5E7-A8B6-424D-9402-01871E61BECF}" dt="2024-11-14T23:18:38.518" v="56"/>
        <pc:sldMkLst>
          <pc:docMk/>
          <pc:sldMk cId="4290312167" sldId="305"/>
        </pc:sldMkLst>
        <pc:picChg chg="mod">
          <ac:chgData name="Martin Richards" userId="S::martin.richards@esa.edu.au::ebc9b6ae-69f0-455b-b337-207e73494a6e" providerId="AD" clId="Web-{5B91F5E7-A8B6-424D-9402-01871E61BECF}" dt="2024-11-14T23:18:38.518" v="56"/>
          <ac:picMkLst>
            <pc:docMk/>
            <pc:sldMk cId="4290312167" sldId="305"/>
            <ac:picMk id="2" creationId="{7C279576-B5D1-0853-B8AB-F8F0D15A340D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8:31.627" v="55"/>
          <ac:picMkLst>
            <pc:docMk/>
            <pc:sldMk cId="4290312167" sldId="305"/>
            <ac:picMk id="3" creationId="{B83B6C04-3E96-8CDC-755B-81BA5091FBD0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7:55.485" v="48"/>
          <ac:picMkLst>
            <pc:docMk/>
            <pc:sldMk cId="4290312167" sldId="305"/>
            <ac:picMk id="6" creationId="{1FAD48A9-2166-ABEA-D739-C9781CF37831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8:13.298" v="52"/>
          <ac:picMkLst>
            <pc:docMk/>
            <pc:sldMk cId="4290312167" sldId="305"/>
            <ac:picMk id="8" creationId="{EADD14A3-5225-6A6B-B17D-A17704B4896E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8:22.267" v="53"/>
          <ac:picMkLst>
            <pc:docMk/>
            <pc:sldMk cId="4290312167" sldId="305"/>
            <ac:picMk id="10" creationId="{4CC8B665-2458-1CCC-C6C1-5DF64332672F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7:58.501" v="49"/>
          <ac:picMkLst>
            <pc:docMk/>
            <pc:sldMk cId="4290312167" sldId="305"/>
            <ac:picMk id="12" creationId="{D6B2E36B-3A76-7130-F6C5-97B1E5A0A6BE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8:01.204" v="50"/>
          <ac:picMkLst>
            <pc:docMk/>
            <pc:sldMk cId="4290312167" sldId="305"/>
            <ac:picMk id="13" creationId="{8E3CA938-FD1F-1EF9-8415-5C64E81098E8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8:04.079" v="51"/>
          <ac:picMkLst>
            <pc:docMk/>
            <pc:sldMk cId="4290312167" sldId="305"/>
            <ac:picMk id="14" creationId="{E7BF7C1A-FB2D-3363-4E60-87D65F10E09E}"/>
          </ac:picMkLst>
        </pc:picChg>
      </pc:sldChg>
      <pc:sldChg chg="modSp">
        <pc:chgData name="Martin Richards" userId="S::martin.richards@esa.edu.au::ebc9b6ae-69f0-455b-b337-207e73494a6e" providerId="AD" clId="Web-{5B91F5E7-A8B6-424D-9402-01871E61BECF}" dt="2024-11-14T23:22:46.541" v="115"/>
        <pc:sldMkLst>
          <pc:docMk/>
          <pc:sldMk cId="1275184900" sldId="308"/>
        </pc:sldMkLst>
        <pc:picChg chg="mod">
          <ac:chgData name="Martin Richards" userId="S::martin.richards@esa.edu.au::ebc9b6ae-69f0-455b-b337-207e73494a6e" providerId="AD" clId="Web-{5B91F5E7-A8B6-424D-9402-01871E61BECF}" dt="2024-11-14T23:22:46.541" v="115"/>
          <ac:picMkLst>
            <pc:docMk/>
            <pc:sldMk cId="1275184900" sldId="308"/>
            <ac:picMk id="2" creationId="{39A5F342-8DE8-1C58-F3F8-395C699E05D4}"/>
          </ac:picMkLst>
        </pc:picChg>
      </pc:sldChg>
      <pc:sldChg chg="modSp">
        <pc:chgData name="Martin Richards" userId="S::martin.richards@esa.edu.au::ebc9b6ae-69f0-455b-b337-207e73494a6e" providerId="AD" clId="Web-{5B91F5E7-A8B6-424D-9402-01871E61BECF}" dt="2024-11-14T23:23:51.293" v="123"/>
        <pc:sldMkLst>
          <pc:docMk/>
          <pc:sldMk cId="3325821414" sldId="309"/>
        </pc:sldMkLst>
        <pc:picChg chg="mod">
          <ac:chgData name="Martin Richards" userId="S::martin.richards@esa.edu.au::ebc9b6ae-69f0-455b-b337-207e73494a6e" providerId="AD" clId="Web-{5B91F5E7-A8B6-424D-9402-01871E61BECF}" dt="2024-11-14T23:23:51.293" v="123"/>
          <ac:picMkLst>
            <pc:docMk/>
            <pc:sldMk cId="3325821414" sldId="309"/>
            <ac:picMk id="3" creationId="{A3B72DA1-B55B-A2B6-BBA7-1A2684806C46}"/>
          </ac:picMkLst>
        </pc:picChg>
      </pc:sldChg>
      <pc:sldChg chg="modSp">
        <pc:chgData name="Martin Richards" userId="S::martin.richards@esa.edu.au::ebc9b6ae-69f0-455b-b337-207e73494a6e" providerId="AD" clId="Web-{5B91F5E7-A8B6-424D-9402-01871E61BECF}" dt="2024-11-14T23:19:54.895" v="69"/>
        <pc:sldMkLst>
          <pc:docMk/>
          <pc:sldMk cId="2285473501" sldId="314"/>
        </pc:sldMkLst>
        <pc:picChg chg="mod">
          <ac:chgData name="Martin Richards" userId="S::martin.richards@esa.edu.au::ebc9b6ae-69f0-455b-b337-207e73494a6e" providerId="AD" clId="Web-{5B91F5E7-A8B6-424D-9402-01871E61BECF}" dt="2024-11-14T23:19:32.972" v="65"/>
          <ac:picMkLst>
            <pc:docMk/>
            <pc:sldMk cId="2285473501" sldId="314"/>
            <ac:picMk id="2" creationId="{7C279576-B5D1-0853-B8AB-F8F0D15A340D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9:25.457" v="63"/>
          <ac:picMkLst>
            <pc:docMk/>
            <pc:sldMk cId="2285473501" sldId="314"/>
            <ac:picMk id="3" creationId="{B83B6C04-3E96-8CDC-755B-81BA5091FBD0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9:46.504" v="66"/>
          <ac:picMkLst>
            <pc:docMk/>
            <pc:sldMk cId="2285473501" sldId="314"/>
            <ac:picMk id="6" creationId="{1FAD48A9-2166-ABEA-D739-C9781CF37831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9:11.362" v="57"/>
          <ac:picMkLst>
            <pc:docMk/>
            <pc:sldMk cId="2285473501" sldId="314"/>
            <ac:picMk id="8" creationId="{EADD14A3-5225-6A6B-B17D-A17704B4896E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9:20.394" v="62"/>
          <ac:picMkLst>
            <pc:docMk/>
            <pc:sldMk cId="2285473501" sldId="314"/>
            <ac:picMk id="10" creationId="{4CC8B665-2458-1CCC-C6C1-5DF64332672F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9:49.254" v="67"/>
          <ac:picMkLst>
            <pc:docMk/>
            <pc:sldMk cId="2285473501" sldId="314"/>
            <ac:picMk id="12" creationId="{D6B2E36B-3A76-7130-F6C5-97B1E5A0A6BE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9:51.942" v="68"/>
          <ac:picMkLst>
            <pc:docMk/>
            <pc:sldMk cId="2285473501" sldId="314"/>
            <ac:picMk id="13" creationId="{8E3CA938-FD1F-1EF9-8415-5C64E81098E8}"/>
          </ac:picMkLst>
        </pc:picChg>
        <pc:picChg chg="mod">
          <ac:chgData name="Martin Richards" userId="S::martin.richards@esa.edu.au::ebc9b6ae-69f0-455b-b337-207e73494a6e" providerId="AD" clId="Web-{5B91F5E7-A8B6-424D-9402-01871E61BECF}" dt="2024-11-14T23:19:54.895" v="69"/>
          <ac:picMkLst>
            <pc:docMk/>
            <pc:sldMk cId="2285473501" sldId="314"/>
            <ac:picMk id="14" creationId="{E7BF7C1A-FB2D-3363-4E60-87D65F10E0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56A4-61FE-4A76-BB28-6B79A6931F6F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4A82-F77A-4F2F-A04D-9E9D63F3DB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69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percent-discount-offer-sale-7745614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illustrations/sale-bargain-shopping-bag-4576524/" TargetMode="External"/><Relationship Id="rId5" Type="http://schemas.openxmlformats.org/officeDocument/2006/relationships/hyperlink" Target="https://pixabay.com/illustrations/sale-reduction-discount-business-1726232/" TargetMode="External"/><Relationship Id="rId4" Type="http://schemas.openxmlformats.org/officeDocument/2006/relationships/hyperlink" Target="https://pixabay.com/illustrations/buy-1-get-1-free-buy-get-add-7139286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percent-discount-offer-sale-7745614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illustrations/sale-bargain-shopping-bag-4576524/" TargetMode="External"/><Relationship Id="rId5" Type="http://schemas.openxmlformats.org/officeDocument/2006/relationships/hyperlink" Target="https://pixabay.com/illustrations/sale-reduction-discount-business-1726232/" TargetMode="External"/><Relationship Id="rId4" Type="http://schemas.openxmlformats.org/officeDocument/2006/relationships/hyperlink" Target="https://pixabay.com/illustrations/buy-1-get-1-free-buy-get-add-7139286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percent-discount-offer-sale-7745614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illustrations/sale-bargain-shopping-bag-4576524/" TargetMode="External"/><Relationship Id="rId5" Type="http://schemas.openxmlformats.org/officeDocument/2006/relationships/hyperlink" Target="https://pixabay.com/illustrations/sale-reduction-discount-business-1726232/" TargetMode="External"/><Relationship Id="rId4" Type="http://schemas.openxmlformats.org/officeDocument/2006/relationships/hyperlink" Target="https://pixabay.com/illustrations/buy-1-get-1-free-buy-get-add-7139286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percent-discount-offer-sale-7745614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illustrations/sale-bargain-shopping-bag-4576524/" TargetMode="External"/><Relationship Id="rId5" Type="http://schemas.openxmlformats.org/officeDocument/2006/relationships/hyperlink" Target="https://pixabay.com/illustrations/sale-reduction-discount-business-1726232/" TargetMode="External"/><Relationship Id="rId4" Type="http://schemas.openxmlformats.org/officeDocument/2006/relationships/hyperlink" Target="https://pixabay.com/illustrations/buy-1-get-1-free-buy-get-add-7139286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847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8444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514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225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9239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020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/>
              <a:t>Example notice and wonderings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AU" b="1">
                <a:solidFill>
                  <a:schemeClr val="tx2">
                    <a:lumMod val="50000"/>
                  </a:schemeClr>
                </a:solidFill>
              </a:rPr>
              <a:t>Notice</a:t>
            </a:r>
            <a:r>
              <a:rPr lang="en-AU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AU"/>
          </a:p>
          <a:p>
            <a:pPr marL="628650" lvl="1" indent="-171450">
              <a:buFont typeface="Arial"/>
              <a:buChar char="•"/>
            </a:pPr>
            <a:r>
              <a:rPr lang="en-AU">
                <a:solidFill>
                  <a:schemeClr val="tx2">
                    <a:lumMod val="50000"/>
                  </a:schemeClr>
                </a:solidFill>
              </a:rPr>
              <a:t>You often see these as discounts in stores.</a:t>
            </a:r>
            <a:endParaRPr lang="en-AU">
              <a:solidFill>
                <a:srgbClr val="000000"/>
              </a:solidFill>
            </a:endParaRPr>
          </a:p>
          <a:p>
            <a:pPr marL="628650" lvl="1" indent="-171450">
              <a:buFont typeface="Arial"/>
              <a:buChar char="•"/>
            </a:pPr>
            <a:r>
              <a:rPr lang="en-AU">
                <a:solidFill>
                  <a:schemeClr val="tx2">
                    <a:lumMod val="50000"/>
                  </a:schemeClr>
                </a:solidFill>
              </a:rPr>
              <a:t>50% is the largest percentage and it means a half.</a:t>
            </a:r>
            <a:endParaRPr lang="en-AU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AU">
                <a:solidFill>
                  <a:srgbClr val="10253F"/>
                </a:solidFill>
                <a:cs typeface="Calibri"/>
              </a:rPr>
              <a:t>Three sales are percentages; one is not.</a:t>
            </a:r>
          </a:p>
          <a:p>
            <a:pPr marL="628650" lvl="1" indent="-171450">
              <a:buFont typeface="Arial"/>
              <a:buChar char="•"/>
            </a:pPr>
            <a:r>
              <a:rPr lang="en-AU">
                <a:solidFill>
                  <a:schemeClr val="tx2">
                    <a:lumMod val="50000"/>
                  </a:schemeClr>
                </a:solidFill>
              </a:rPr>
              <a:t>The percentages are all different number amounts: 10, 25 and 50.</a:t>
            </a:r>
            <a:endParaRPr lang="en-AU"/>
          </a:p>
          <a:p>
            <a:pPr marL="628650" lvl="1" indent="-171450">
              <a:buFont typeface="Arial"/>
              <a:buChar char="•"/>
            </a:pPr>
            <a:r>
              <a:rPr lang="en-AU">
                <a:solidFill>
                  <a:schemeClr val="tx2">
                    <a:lumMod val="50000"/>
                  </a:schemeClr>
                </a:solidFill>
                <a:cs typeface="Calibri"/>
              </a:rPr>
              <a:t>25% is the same as one-quarter.</a:t>
            </a:r>
            <a:endParaRPr lang="en-AU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AU" b="1">
                <a:solidFill>
                  <a:schemeClr val="tx2">
                    <a:lumMod val="50000"/>
                  </a:schemeClr>
                </a:solidFill>
              </a:rPr>
              <a:t>Wonder</a:t>
            </a:r>
            <a:r>
              <a:rPr lang="en-AU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AU"/>
          </a:p>
          <a:p>
            <a:pPr marL="628650" lvl="1" indent="-171450">
              <a:buFont typeface="Arial"/>
              <a:buChar char="•"/>
            </a:pPr>
            <a:r>
              <a:rPr lang="en-AU">
                <a:solidFill>
                  <a:schemeClr val="tx2">
                    <a:lumMod val="50000"/>
                  </a:schemeClr>
                </a:solidFill>
              </a:rPr>
              <a:t>I wonder which sale saves the most money for different types of purchases?</a:t>
            </a:r>
            <a:endParaRPr lang="en-AU"/>
          </a:p>
          <a:p>
            <a:pPr marL="628650" lvl="1" indent="-171450">
              <a:buFont typeface="Arial"/>
              <a:buChar char="•"/>
            </a:pPr>
            <a:r>
              <a:rPr lang="en-AU">
                <a:solidFill>
                  <a:schemeClr val="tx2">
                    <a:lumMod val="50000"/>
                  </a:schemeClr>
                </a:solidFill>
              </a:rPr>
              <a:t>I wonder how the buy-one-get-one-free deal compares to a percentage discount, such as 25% or 50% off?</a:t>
            </a:r>
            <a:endParaRPr lang="en-AU"/>
          </a:p>
          <a:p>
            <a:pPr marL="628650" lvl="1" indent="-171450">
              <a:buFont typeface="Arial"/>
              <a:buChar char="•"/>
            </a:pPr>
            <a:r>
              <a:rPr lang="en-AU">
                <a:solidFill>
                  <a:schemeClr val="tx2">
                    <a:lumMod val="50000"/>
                  </a:schemeClr>
                </a:solidFill>
              </a:rPr>
              <a:t>I wonder what happens the more expensive the item on sale?</a:t>
            </a:r>
            <a:endParaRPr lang="en-AU"/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cs typeface="Calibri"/>
              </a:rPr>
              <a:t>Check: </a:t>
            </a: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cs typeface="Calibri"/>
              </a:rPr>
              <a:t>Do students connect 10% and its fraction equivalent, one-tenth?</a:t>
            </a: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cs typeface="Calibri"/>
              </a:rPr>
              <a:t>Similarly, do students connect that 25% is one-quarter, and 50% is one-half?</a:t>
            </a: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cs typeface="Calibri"/>
              </a:rPr>
              <a:t>Can they model buy-one-get-one-free with an example to show the total cost?</a:t>
            </a:r>
          </a:p>
          <a:p>
            <a:endParaRPr lang="en-AU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endParaRPr lang="en-AU">
              <a:solidFill>
                <a:schemeClr val="tx2">
                  <a:lumMod val="50000"/>
                </a:schemeClr>
              </a:solidFill>
            </a:endParaRPr>
          </a:p>
          <a:p>
            <a:endParaRPr lang="en-AU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https://pixabay.com/illustrations/percent-discount-offer-sale-7745614/</a:t>
            </a:r>
            <a:endParaRPr lang="en-US">
              <a:cs typeface="Calibri"/>
            </a:endParaRP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hlinkClick r:id="rId4"/>
              </a:rPr>
              <a:t>https://pixabay.com/illustrations/buy-1-get-1-free-buy-get-add-7139286/</a:t>
            </a:r>
            <a:endParaRPr lang="en-AU">
              <a:cs typeface="Calibri"/>
            </a:endParaRP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hlinkClick r:id="rId5"/>
              </a:rPr>
              <a:t>https://pixabay.com/illustrations/sale-reduction-discount-business-1726232/</a:t>
            </a:r>
            <a:endParaRPr lang="en-AU">
              <a:cs typeface="Calibri"/>
            </a:endParaRP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https://pixabay.com/illustrations/sale-bargain-shopping-bag-4576524/</a:t>
            </a:r>
            <a:endParaRPr lang="en-AU"/>
          </a:p>
          <a:p>
            <a:endParaRPr lang="en-AU">
              <a:solidFill>
                <a:schemeClr val="tx2">
                  <a:lumMod val="50000"/>
                </a:schemeClr>
              </a:solidFill>
            </a:endParaRPr>
          </a:p>
          <a:p>
            <a:endParaRPr lang="en-AU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endParaRPr lang="en-AU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endParaRPr lang="en-AU">
              <a:solidFill>
                <a:srgbClr val="10253F"/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>
              <a:solidFill>
                <a:srgbClr val="10253F"/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>
              <a:solidFill>
                <a:srgbClr val="10253F"/>
              </a:solidFill>
              <a:cs typeface="Calibri"/>
            </a:endParaRPr>
          </a:p>
          <a:p>
            <a:endParaRPr lang="en-AU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20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solidFill>
                  <a:srgbClr val="10253F"/>
                </a:solidFill>
                <a:ea typeface="Calibri"/>
                <a:cs typeface="Calibri"/>
              </a:rPr>
              <a:t>Ask students which calculation strategy they prefer. </a:t>
            </a:r>
            <a:endParaRPr lang="en-AU">
              <a:solidFill>
                <a:srgbClr val="10253F"/>
              </a:solidFill>
              <a:cs typeface="Calibri"/>
            </a:endParaRPr>
          </a:p>
          <a:p>
            <a:r>
              <a:rPr lang="en-AU">
                <a:solidFill>
                  <a:srgbClr val="10253F"/>
                </a:solidFill>
              </a:rPr>
              <a:t>There are a number of different ways to work out 50% of 10.</a:t>
            </a:r>
            <a:endParaRPr lang="en-AU" i="1">
              <a:solidFill>
                <a:srgbClr val="10253F"/>
              </a:solidFill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>
              <a:solidFill>
                <a:srgbClr val="10253F"/>
              </a:solidFill>
            </a:endParaRPr>
          </a:p>
          <a:p>
            <a:r>
              <a:rPr lang="en-AU" b="1"/>
              <a:t>Using fractions and division </a:t>
            </a:r>
            <a:endParaRPr lang="en-AU">
              <a:cs typeface="Calibri"/>
            </a:endParaRPr>
          </a:p>
          <a:p>
            <a:r>
              <a:rPr lang="en-AU" b="1">
                <a:solidFill>
                  <a:srgbClr val="10253F"/>
                </a:solidFill>
              </a:rPr>
              <a:t>50%</a:t>
            </a:r>
            <a:r>
              <a:rPr lang="en-AU">
                <a:solidFill>
                  <a:srgbClr val="10253F"/>
                </a:solidFill>
              </a:rPr>
              <a:t> is the same as </a:t>
            </a:r>
            <a:r>
              <a:rPr lang="en-AU" b="1">
                <a:solidFill>
                  <a:srgbClr val="10253F"/>
                </a:solidFill>
              </a:rPr>
              <a:t>½</a:t>
            </a:r>
            <a:r>
              <a:rPr lang="en-AU">
                <a:solidFill>
                  <a:srgbClr val="10253F"/>
                </a:solidFill>
              </a:rPr>
              <a:t>.</a:t>
            </a:r>
            <a:endParaRPr lang="en-AU">
              <a:ea typeface="Calibri"/>
              <a:cs typeface="Calibri"/>
            </a:endParaRPr>
          </a:p>
          <a:p>
            <a:r>
              <a:rPr lang="en-AU">
                <a:solidFill>
                  <a:srgbClr val="10253F"/>
                </a:solidFill>
              </a:rPr>
              <a:t>To find half of 10, divide 10 by 2.</a:t>
            </a:r>
            <a:endParaRPr lang="en-AU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AU">
                <a:solidFill>
                  <a:srgbClr val="10253F"/>
                </a:solidFill>
              </a:rPr>
              <a:t>10 ÷ 2 = 5.</a:t>
            </a:r>
            <a:endParaRPr lang="en-AU">
              <a:ea typeface="Calibri"/>
              <a:cs typeface="Calibri"/>
            </a:endParaRPr>
          </a:p>
          <a:p>
            <a:r>
              <a:rPr lang="en-AU">
                <a:solidFill>
                  <a:srgbClr val="10253F"/>
                </a:solidFill>
              </a:rPr>
              <a:t>So, 50% of 10 is </a:t>
            </a:r>
            <a:r>
              <a:rPr lang="en-AU" b="1">
                <a:solidFill>
                  <a:srgbClr val="10253F"/>
                </a:solidFill>
              </a:rPr>
              <a:t>5</a:t>
            </a:r>
            <a:r>
              <a:rPr lang="en-AU">
                <a:solidFill>
                  <a:srgbClr val="10253F"/>
                </a:solidFill>
              </a:rPr>
              <a:t>.</a:t>
            </a:r>
            <a:endParaRPr lang="en-AU">
              <a:ea typeface="Calibri"/>
              <a:cs typeface="Calibri"/>
            </a:endParaRPr>
          </a:p>
          <a:p>
            <a:endParaRPr lang="en-AU">
              <a:solidFill>
                <a:srgbClr val="10253F"/>
              </a:solidFill>
            </a:endParaRPr>
          </a:p>
          <a:p>
            <a:r>
              <a:rPr lang="en-AU" b="1"/>
              <a:t>Using decimals and multiplication</a:t>
            </a:r>
            <a:endParaRPr lang="en-AU">
              <a:cs typeface="Calibri"/>
            </a:endParaRPr>
          </a:p>
          <a:p>
            <a:r>
              <a:rPr lang="en-AU" b="1">
                <a:solidFill>
                  <a:srgbClr val="10253F"/>
                </a:solidFill>
              </a:rPr>
              <a:t>50%</a:t>
            </a:r>
            <a:r>
              <a:rPr lang="en-AU">
                <a:solidFill>
                  <a:srgbClr val="10253F"/>
                </a:solidFill>
              </a:rPr>
              <a:t> can be written as the decimal </a:t>
            </a:r>
            <a:r>
              <a:rPr lang="en-AU" b="1">
                <a:solidFill>
                  <a:srgbClr val="10253F"/>
                </a:solidFill>
              </a:rPr>
              <a:t>0.5</a:t>
            </a:r>
            <a:r>
              <a:rPr lang="en-AU" b="0">
                <a:solidFill>
                  <a:srgbClr val="10253F"/>
                </a:solidFill>
              </a:rPr>
              <a:t>.</a:t>
            </a:r>
            <a:endParaRPr lang="en-AU" b="0">
              <a:solidFill>
                <a:srgbClr val="10253F"/>
              </a:solidFill>
              <a:ea typeface="Calibri"/>
              <a:cs typeface="Calibri"/>
            </a:endParaRPr>
          </a:p>
          <a:p>
            <a:r>
              <a:rPr lang="en-AU">
                <a:solidFill>
                  <a:srgbClr val="10253F"/>
                </a:solidFill>
              </a:rPr>
              <a:t>Multiply 10 by 0.5: 10 × 0.5 = 5. </a:t>
            </a:r>
            <a:endParaRPr lang="en-AU">
              <a:cs typeface="Calibri"/>
            </a:endParaRPr>
          </a:p>
          <a:p>
            <a:r>
              <a:rPr lang="en-AU">
                <a:solidFill>
                  <a:srgbClr val="10253F"/>
                </a:solidFill>
              </a:rPr>
              <a:t>So, 50% of 10 is </a:t>
            </a:r>
            <a:r>
              <a:rPr lang="en-AU" b="1">
                <a:solidFill>
                  <a:srgbClr val="10253F"/>
                </a:solidFill>
              </a:rPr>
              <a:t>5</a:t>
            </a:r>
            <a:r>
              <a:rPr lang="en-AU">
                <a:solidFill>
                  <a:srgbClr val="10253F"/>
                </a:solidFill>
              </a:rPr>
              <a:t>.</a:t>
            </a:r>
            <a:endParaRPr lang="en-AU">
              <a:cs typeface="Calibri"/>
            </a:endParaRPr>
          </a:p>
          <a:p>
            <a:endParaRPr lang="en-AU">
              <a:solidFill>
                <a:srgbClr val="10253F"/>
              </a:solidFill>
              <a:ea typeface="Calibri"/>
              <a:cs typeface="Calibri"/>
            </a:endParaRPr>
          </a:p>
          <a:p>
            <a:r>
              <a:rPr lang="en-AU" b="1"/>
              <a:t>Partitioning using mental maths</a:t>
            </a:r>
            <a:endParaRPr lang="en-AU">
              <a:cs typeface="Calibri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AU">
                <a:solidFill>
                  <a:srgbClr val="10253F"/>
                </a:solidFill>
              </a:rPr>
              <a:t>Break 10 into two equal parts.</a:t>
            </a:r>
            <a:endParaRPr lang="en-AU"/>
          </a:p>
          <a:p>
            <a:pPr>
              <a:buFont typeface="Arial" panose="020B0604020202020204" pitchFamily="34" charset="0"/>
              <a:buNone/>
            </a:pPr>
            <a:r>
              <a:rPr lang="en-AU">
                <a:solidFill>
                  <a:srgbClr val="10253F"/>
                </a:solidFill>
              </a:rPr>
              <a:t>Half of 10 is: 5.</a:t>
            </a:r>
            <a:endParaRPr lang="en-AU"/>
          </a:p>
          <a:p>
            <a:pPr>
              <a:buFont typeface="Arial" panose="020B0604020202020204" pitchFamily="34" charset="0"/>
              <a:buNone/>
            </a:pPr>
            <a:r>
              <a:rPr lang="en-AU">
                <a:solidFill>
                  <a:srgbClr val="10253F"/>
                </a:solidFill>
              </a:rPr>
              <a:t>So, 50% of 10 is </a:t>
            </a:r>
            <a:r>
              <a:rPr lang="en-AU" b="1">
                <a:solidFill>
                  <a:srgbClr val="10253F"/>
                </a:solidFill>
              </a:rPr>
              <a:t>5</a:t>
            </a:r>
            <a:r>
              <a:rPr lang="en-AU">
                <a:solidFill>
                  <a:srgbClr val="10253F"/>
                </a:solidFill>
              </a:rPr>
              <a:t>.</a:t>
            </a:r>
            <a:endParaRPr lang="en-AU"/>
          </a:p>
          <a:p>
            <a:pPr>
              <a:buFont typeface="Arial" panose="020B0604020202020204" pitchFamily="34" charset="0"/>
              <a:buNone/>
            </a:pPr>
            <a:r>
              <a:rPr lang="en-AU">
                <a:solidFill>
                  <a:srgbClr val="10253F"/>
                </a:solidFill>
              </a:rPr>
              <a:t>All methods give the same result: 50% of 10 is </a:t>
            </a:r>
            <a:r>
              <a:rPr lang="en-AU" b="1">
                <a:solidFill>
                  <a:srgbClr val="10253F"/>
                </a:solidFill>
              </a:rPr>
              <a:t>5</a:t>
            </a:r>
            <a:r>
              <a:rPr lang="en-AU">
                <a:solidFill>
                  <a:srgbClr val="10253F"/>
                </a:solidFill>
              </a:rPr>
              <a:t>.</a:t>
            </a:r>
            <a:endParaRPr lang="en-AU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>
              <a:solidFill>
                <a:srgbClr val="10253F"/>
              </a:solidFill>
              <a:ea typeface="Calibri"/>
              <a:cs typeface="Calibri"/>
            </a:endParaRPr>
          </a:p>
          <a:p>
            <a:r>
              <a:rPr lang="en-AU" b="1">
                <a:solidFill>
                  <a:srgbClr val="10253F"/>
                </a:solidFill>
              </a:rPr>
              <a:t>Partitioning using bar model</a:t>
            </a:r>
            <a:endParaRPr lang="en-AU" i="1">
              <a:solidFill>
                <a:srgbClr val="10253F"/>
              </a:solidFill>
              <a:cs typeface="Calibri"/>
            </a:endParaRPr>
          </a:p>
          <a:p>
            <a:r>
              <a:rPr lang="en-US">
                <a:solidFill>
                  <a:srgbClr val="10253F"/>
                </a:solidFill>
              </a:rPr>
              <a:t>Partition the bar into </a:t>
            </a:r>
            <a:r>
              <a:rPr lang="en-US" b="1">
                <a:solidFill>
                  <a:srgbClr val="10253F"/>
                </a:solidFill>
              </a:rPr>
              <a:t>two equal parts</a:t>
            </a:r>
            <a:r>
              <a:rPr lang="en-US">
                <a:solidFill>
                  <a:srgbClr val="10253F"/>
                </a:solidFill>
              </a:rPr>
              <a:t>, as 50% means half.</a:t>
            </a:r>
            <a:endParaRPr lang="en-AU"/>
          </a:p>
          <a:p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>
              <a:solidFill>
                <a:srgbClr val="10253F"/>
              </a:solidFill>
              <a:cs typeface="Calibri"/>
            </a:endParaRPr>
          </a:p>
          <a:p>
            <a:endParaRPr lang="en-AU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833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>
                <a:ea typeface="Calibri"/>
                <a:cs typeface="Calibri"/>
              </a:rPr>
              <a:t>Start with the original price of $20.00.</a:t>
            </a:r>
          </a:p>
          <a:p>
            <a:r>
              <a:rPr lang="en-AU" b="1"/>
              <a:t>50% off</a:t>
            </a:r>
            <a:r>
              <a:rPr lang="en-AU"/>
              <a:t>: Discount is $10.00, discounted price is $10.00 (saving $10.00)</a:t>
            </a:r>
            <a:endParaRPr lang="en-AU">
              <a:cs typeface="Calibri"/>
            </a:endParaRPr>
          </a:p>
          <a:p>
            <a:r>
              <a:rPr lang="en-AU" b="1"/>
              <a:t>10% off</a:t>
            </a:r>
            <a:r>
              <a:rPr lang="en-AU"/>
              <a:t>: Discount is $2.00, discounted price is$18.00 (saving $2.00)</a:t>
            </a:r>
            <a:endParaRPr lang="en-AU">
              <a:cs typeface="Calibri"/>
            </a:endParaRPr>
          </a:p>
          <a:p>
            <a:r>
              <a:rPr lang="en-AU" b="1"/>
              <a:t>25% off</a:t>
            </a:r>
            <a:r>
              <a:rPr lang="en-AU"/>
              <a:t>: Discount is $5.00, discounted price is $15.00 (saving $5.00)</a:t>
            </a:r>
            <a:endParaRPr lang="en-AU">
              <a:cs typeface="Calibri"/>
            </a:endParaRPr>
          </a:p>
          <a:p>
            <a:r>
              <a:rPr lang="en-AU" b="1"/>
              <a:t>Buy-one-get-one-free</a:t>
            </a:r>
            <a:r>
              <a:rPr lang="en-AU"/>
              <a:t>: $20.00 (assuming you get two items for $20.00, so it feels like you're paying $10.00 per item)</a:t>
            </a:r>
            <a:endParaRPr lang="en-AU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AU">
              <a:cs typeface="Calibri"/>
            </a:endParaRPr>
          </a:p>
          <a:p>
            <a:endParaRPr lang="en-AU">
              <a:solidFill>
                <a:schemeClr val="tx2">
                  <a:lumMod val="50000"/>
                </a:schemeClr>
              </a:solidFill>
            </a:endParaRPr>
          </a:p>
          <a:p>
            <a:endParaRPr lang="en-AU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https://pixabay.com/illustrations/percent-discount-offer-sale-7745614/</a:t>
            </a:r>
            <a:endParaRPr lang="en-US">
              <a:cs typeface="Calibri"/>
            </a:endParaRP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hlinkClick r:id="rId4"/>
              </a:rPr>
              <a:t>https://pixabay.com/illustrations/buy-1-get-1-free-buy-get-add-7139286/</a:t>
            </a:r>
            <a:endParaRPr lang="en-AU">
              <a:cs typeface="Calibri"/>
            </a:endParaRP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hlinkClick r:id="rId5"/>
              </a:rPr>
              <a:t>https://pixabay.com/illustrations/sale-reduction-discount-business-1726232/</a:t>
            </a:r>
            <a:endParaRPr lang="en-AU">
              <a:cs typeface="Calibri"/>
            </a:endParaRP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https://pixabay.com/illustrations/sale-bargain-shopping-bag-4576524/</a:t>
            </a:r>
            <a:endParaRPr lang="en-AU"/>
          </a:p>
          <a:p>
            <a:endParaRPr lang="en-AU">
              <a:solidFill>
                <a:schemeClr val="tx2">
                  <a:lumMod val="50000"/>
                </a:schemeClr>
              </a:solidFill>
            </a:endParaRPr>
          </a:p>
          <a:p>
            <a:endParaRPr lang="en-AU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endParaRPr lang="en-AU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endParaRPr lang="en-AU">
              <a:solidFill>
                <a:srgbClr val="10253F"/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>
              <a:solidFill>
                <a:srgbClr val="10253F"/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>
              <a:solidFill>
                <a:srgbClr val="10253F"/>
              </a:solidFill>
              <a:cs typeface="Calibri"/>
            </a:endParaRPr>
          </a:p>
          <a:p>
            <a:endParaRPr lang="en-AU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3904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/>
              <a:t>Start with the original price of $20.00.</a:t>
            </a:r>
            <a:endParaRPr lang="en-US"/>
          </a:p>
          <a:p>
            <a:r>
              <a:rPr lang="en-AU" b="1"/>
              <a:t>50% off</a:t>
            </a:r>
            <a:r>
              <a:rPr lang="en-AU"/>
              <a:t>: Discount is $10.00, discounted price is $10.00 (saving $10.00)</a:t>
            </a:r>
            <a:endParaRPr lang="en-US"/>
          </a:p>
          <a:p>
            <a:r>
              <a:rPr lang="en-AU" b="1"/>
              <a:t>10% off</a:t>
            </a:r>
            <a:r>
              <a:rPr lang="en-AU"/>
              <a:t>: Discount is $2.00, discounted price is $18.00 (saving $2.00)</a:t>
            </a:r>
            <a:endParaRPr lang="en-AU">
              <a:cs typeface="Calibri"/>
            </a:endParaRPr>
          </a:p>
          <a:p>
            <a:r>
              <a:rPr lang="en-AU" b="1"/>
              <a:t>25% off</a:t>
            </a:r>
            <a:r>
              <a:rPr lang="en-AU"/>
              <a:t>: Discount is $5.00, discounted price is $15.00 (saving $5.00)</a:t>
            </a:r>
            <a:endParaRPr lang="en-US"/>
          </a:p>
          <a:p>
            <a:r>
              <a:rPr lang="en-AU" b="1"/>
              <a:t>Buy-one-get-one-free</a:t>
            </a:r>
            <a:r>
              <a:rPr lang="en-AU"/>
              <a:t>: $20.00 (assuming you get two items for $20.00, so it feels like you're paying $10.00 per item)</a:t>
            </a:r>
            <a:endParaRPr lang="en-AU">
              <a:cs typeface="Calibri"/>
            </a:endParaRPr>
          </a:p>
          <a:p>
            <a:endParaRPr lang="en-AU" b="1">
              <a:solidFill>
                <a:srgbClr val="000000"/>
              </a:solidFill>
              <a:cs typeface="Calibri"/>
            </a:endParaRPr>
          </a:p>
          <a:p>
            <a:endParaRPr lang="en-AU">
              <a:solidFill>
                <a:schemeClr val="tx2">
                  <a:lumMod val="50000"/>
                </a:schemeClr>
              </a:solidFill>
            </a:endParaRPr>
          </a:p>
          <a:p>
            <a:endParaRPr lang="en-AU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https://pixabay.com/illustrations/percent-discount-offer-sale-7745614/</a:t>
            </a:r>
            <a:endParaRPr lang="en-US">
              <a:cs typeface="Calibri"/>
            </a:endParaRP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hlinkClick r:id="rId4"/>
              </a:rPr>
              <a:t>https://pixabay.com/illustrations/buy-1-get-1-free-buy-get-add-7139286/</a:t>
            </a:r>
            <a:endParaRPr lang="en-AU">
              <a:cs typeface="Calibri"/>
            </a:endParaRP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hlinkClick r:id="rId5"/>
              </a:rPr>
              <a:t>https://pixabay.com/illustrations/sale-reduction-discount-business-1726232/</a:t>
            </a:r>
            <a:endParaRPr lang="en-AU">
              <a:cs typeface="Calibri"/>
            </a:endParaRP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https://pixabay.com/illustrations/sale-bargain-shopping-bag-4576524/</a:t>
            </a:r>
            <a:endParaRPr lang="en-AU"/>
          </a:p>
          <a:p>
            <a:endParaRPr lang="en-AU">
              <a:solidFill>
                <a:schemeClr val="tx2">
                  <a:lumMod val="50000"/>
                </a:schemeClr>
              </a:solidFill>
            </a:endParaRPr>
          </a:p>
          <a:p>
            <a:endParaRPr lang="en-AU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endParaRPr lang="en-AU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endParaRPr lang="en-AU">
              <a:solidFill>
                <a:srgbClr val="10253F"/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>
              <a:solidFill>
                <a:srgbClr val="10253F"/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>
              <a:solidFill>
                <a:srgbClr val="10253F"/>
              </a:solidFill>
              <a:cs typeface="Calibri"/>
            </a:endParaRPr>
          </a:p>
          <a:p>
            <a:endParaRPr lang="en-AU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87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/>
              <a:t>Start with the original price of $20.00.</a:t>
            </a:r>
            <a:endParaRPr lang="en-US"/>
          </a:p>
          <a:p>
            <a:r>
              <a:rPr lang="en-AU" b="1"/>
              <a:t>50% off</a:t>
            </a:r>
            <a:r>
              <a:rPr lang="en-AU"/>
              <a:t>: Discount is $10.00, discounted price is $10.00 (saving $10.00)</a:t>
            </a:r>
            <a:endParaRPr lang="en-US"/>
          </a:p>
          <a:p>
            <a:r>
              <a:rPr lang="en-AU" b="1"/>
              <a:t>10% off</a:t>
            </a:r>
            <a:r>
              <a:rPr lang="en-AU"/>
              <a:t>: Discount is $2.00, discounted price is$18.00 (saving $2.00)</a:t>
            </a:r>
            <a:endParaRPr lang="en-AU">
              <a:cs typeface="Calibri"/>
            </a:endParaRPr>
          </a:p>
          <a:p>
            <a:r>
              <a:rPr lang="en-AU" b="1"/>
              <a:t>25% off</a:t>
            </a:r>
            <a:r>
              <a:rPr lang="en-AU"/>
              <a:t>: Discount is $5.00, discounted price is $15.00 (saving $5.00)</a:t>
            </a:r>
            <a:endParaRPr lang="en-US"/>
          </a:p>
          <a:p>
            <a:r>
              <a:rPr lang="en-AU" b="1"/>
              <a:t>Buy-one-get-one-free</a:t>
            </a:r>
            <a:r>
              <a:rPr lang="en-AU"/>
              <a:t>: $20.00 (assuming you get two items for $20.00, so it feels like you're paying $10.00 per item)</a:t>
            </a:r>
            <a:endParaRPr lang="en-AU">
              <a:cs typeface="Calibri"/>
            </a:endParaRPr>
          </a:p>
          <a:p>
            <a:endParaRPr lang="en-AU" b="1">
              <a:solidFill>
                <a:srgbClr val="000000"/>
              </a:solidFill>
              <a:cs typeface="Calibri"/>
            </a:endParaRPr>
          </a:p>
          <a:p>
            <a:endParaRPr lang="en-AU">
              <a:solidFill>
                <a:schemeClr val="tx2">
                  <a:lumMod val="50000"/>
                </a:schemeClr>
              </a:solidFill>
            </a:endParaRPr>
          </a:p>
          <a:p>
            <a:endParaRPr lang="en-AU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https://pixabay.com/illustrations/percent-discount-offer-sale-7745614/</a:t>
            </a:r>
            <a:endParaRPr lang="en-US">
              <a:cs typeface="Calibri"/>
            </a:endParaRP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hlinkClick r:id="rId4"/>
              </a:rPr>
              <a:t>https://pixabay.com/illustrations/buy-1-get-1-free-buy-get-add-7139286/</a:t>
            </a:r>
            <a:endParaRPr lang="en-AU">
              <a:cs typeface="Calibri"/>
            </a:endParaRP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hlinkClick r:id="rId5"/>
              </a:rPr>
              <a:t>https://pixabay.com/illustrations/sale-reduction-discount-business-1726232/</a:t>
            </a:r>
            <a:endParaRPr lang="en-AU">
              <a:cs typeface="Calibri"/>
            </a:endParaRPr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https://pixabay.com/illustrations/sale-bargain-shopping-bag-4576524/</a:t>
            </a:r>
            <a:endParaRPr lang="en-AU"/>
          </a:p>
          <a:p>
            <a:endParaRPr lang="en-AU">
              <a:solidFill>
                <a:schemeClr val="tx2">
                  <a:lumMod val="50000"/>
                </a:schemeClr>
              </a:solidFill>
            </a:endParaRPr>
          </a:p>
          <a:p>
            <a:endParaRPr lang="en-AU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endParaRPr lang="en-AU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endParaRPr lang="en-AU">
              <a:solidFill>
                <a:srgbClr val="10253F"/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>
              <a:solidFill>
                <a:srgbClr val="10253F"/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 i="1">
              <a:solidFill>
                <a:srgbClr val="10253F"/>
              </a:solidFill>
              <a:cs typeface="Calibri"/>
            </a:endParaRPr>
          </a:p>
          <a:p>
            <a:endParaRPr lang="en-AU">
              <a:solidFill>
                <a:srgbClr val="10253F"/>
              </a:solidFill>
              <a:cs typeface="Calibri"/>
            </a:endParaRPr>
          </a:p>
          <a:p>
            <a:endParaRPr lang="en-AU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8378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Introduce this scenario:</a:t>
            </a:r>
            <a:endParaRPr lang="en-US"/>
          </a:p>
          <a:p>
            <a:r>
              <a:rPr lang="en-AU"/>
              <a:t>Two people approach shopping in different ways.</a:t>
            </a:r>
            <a:endParaRPr lang="en-US">
              <a:cs typeface="Calibri"/>
            </a:endParaRPr>
          </a:p>
          <a:p>
            <a:r>
              <a:rPr lang="en-AU"/>
              <a:t>• Marie shops for specials and waits for sale items. She always gets a bargain.</a:t>
            </a:r>
            <a:endParaRPr lang="en-AU">
              <a:cs typeface="Calibri"/>
            </a:endParaRPr>
          </a:p>
          <a:p>
            <a:r>
              <a:rPr lang="en-AU"/>
              <a:t>• Marco prefers to buy when he needs something and prefers not to wait. Sometimes, when he shops, he finds an item on sale, but not often.</a:t>
            </a:r>
          </a:p>
          <a:p>
            <a:endParaRPr lang="en-AU">
              <a:cs typeface="Calibri"/>
            </a:endParaRPr>
          </a:p>
          <a:p>
            <a:r>
              <a:rPr lang="en-AU"/>
              <a:t>Ask: ‘How does choosing sale items affect your grocery costs over a year?’</a:t>
            </a:r>
            <a:endParaRPr lang="en-AU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205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Introduce this scenario.</a:t>
            </a:r>
            <a:endParaRPr lang="en-US"/>
          </a:p>
          <a:p>
            <a:r>
              <a:rPr lang="en-AU"/>
              <a:t>Two people approach shopping in different ways.</a:t>
            </a:r>
            <a:endParaRPr lang="en-US">
              <a:cs typeface="Calibri"/>
            </a:endParaRPr>
          </a:p>
          <a:p>
            <a:r>
              <a:rPr lang="en-AU"/>
              <a:t>• Marie shops for specials and waits for sale items. She always gets a bargain.</a:t>
            </a:r>
            <a:endParaRPr lang="en-AU">
              <a:cs typeface="Calibri"/>
            </a:endParaRPr>
          </a:p>
          <a:p>
            <a:r>
              <a:rPr lang="en-AU"/>
              <a:t>• Marco prefers to buy when he needs something and prefers not to wait. Sometimes, when he shops, he finds an item on sale but not often.</a:t>
            </a:r>
          </a:p>
          <a:p>
            <a:endParaRPr lang="en-AU">
              <a:cs typeface="Calibri"/>
            </a:endParaRPr>
          </a:p>
          <a:p>
            <a:r>
              <a:rPr lang="en-AU"/>
              <a:t>Does choosing sale items affect your grocery costs over a year?</a:t>
            </a:r>
            <a:endParaRPr lang="en-AU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239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44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51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29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09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390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81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6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50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29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53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7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53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66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76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43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22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03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52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86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10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97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1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9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613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24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249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16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379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59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746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722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533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019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4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88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79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336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836712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46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71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9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6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0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0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53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about:blank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about:blank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mathematicshub.edu.a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F6BD75-DA08-3392-4E89-F14C10FC4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1" y="-61353"/>
            <a:ext cx="9173121" cy="69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0B1F31-28AE-E38A-AD0E-0A2B762E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76056" y="5620698"/>
            <a:ext cx="2735152" cy="1052738"/>
            <a:chOff x="5167683" y="5805262"/>
            <a:chExt cx="2735152" cy="1052738"/>
          </a:xfrm>
        </p:grpSpPr>
        <p:pic>
          <p:nvPicPr>
            <p:cNvPr id="18" name="Content Placeholder 12">
              <a:extLst>
                <a:ext uri="{FF2B5EF4-FFF2-40B4-BE49-F238E27FC236}">
                  <a16:creationId xmlns:a16="http://schemas.microsoft.com/office/drawing/2014/main" id="{738BD97F-6739-8B15-86D4-44FA53D2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1C5B88-B18B-7F64-5CC3-0CB55BE5C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D74349-6211-8FAB-8805-B493A31B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A5E25A-A825-AB7A-2FEF-C449173C7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97A6D-2B79-FF00-37E9-3A45E6A4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10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4283CD0-3AD0-113A-733E-5BDC7A102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 r="504"/>
          <a:stretch/>
        </p:blipFill>
        <p:spPr bwMode="auto">
          <a:xfrm>
            <a:off x="0" y="839552"/>
            <a:ext cx="914501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C9B929-D0DE-4155-832F-AB89357A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59291" y="5757084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DBC310A9-D3FD-A55B-4B22-8F8883F3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3976FF-E2E8-E9CE-C292-7ECBC140B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D26AD6-960E-51A4-E11D-FB018947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9E1E0B-9DC0-5B1E-522B-D2801CC50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3809A4-5AD4-C434-EE66-4D9260D5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9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2024 Commonwealth of Australia, unless otherwise indicated. Creative Commons Attribution 4.0, unless otherwise indicated.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C7CC2-E0D0-B218-2CD0-868B8DA2A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64" y="0"/>
            <a:ext cx="24011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44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2023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2C83D9E3-82B6-514A-2A77-18A42DDF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/>
          <a:stretch/>
        </p:blipFill>
        <p:spPr bwMode="auto">
          <a:xfrm>
            <a:off x="6345716" y="0"/>
            <a:ext cx="2798284" cy="68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513AFF-1993-AFA1-8B37-284451BFB7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1600" y="2102069"/>
            <a:ext cx="7632848" cy="23698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AU" sz="7200" b="1">
                <a:solidFill>
                  <a:srgbClr val="323E4F"/>
                </a:solidFill>
                <a:latin typeface="Calibri"/>
                <a:ea typeface="Calibri"/>
                <a:cs typeface="Calibri"/>
              </a:rPr>
              <a:t>Discounts  </a:t>
            </a:r>
            <a:br>
              <a:rPr lang="en-AU" sz="7200" b="1">
                <a:latin typeface="Calibri"/>
                <a:ea typeface="Calibri"/>
                <a:cs typeface="Calibri"/>
              </a:rPr>
            </a:br>
            <a:endParaRPr lang="en-AU" sz="3200">
              <a:solidFill>
                <a:srgbClr val="323E4F"/>
              </a:solidFill>
              <a:ea typeface="Calibri"/>
              <a:cs typeface="Calibri"/>
            </a:endParaRPr>
          </a:p>
          <a:p>
            <a:pPr lvl="0">
              <a:spcBef>
                <a:spcPts val="0"/>
              </a:spcBef>
              <a:defRPr/>
            </a:pPr>
            <a:endParaRPr lang="en-AU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B6FFD-A09E-3C92-C2E0-FB016FC09ECC}"/>
              </a:ext>
            </a:extLst>
          </p:cNvPr>
          <p:cNvSpPr txBox="1"/>
          <p:nvPr/>
        </p:nvSpPr>
        <p:spPr>
          <a:xfrm>
            <a:off x="2204425" y="3625350"/>
            <a:ext cx="465262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3200">
                <a:solidFill>
                  <a:srgbClr val="323E4F"/>
                </a:solidFill>
                <a:ea typeface="Calibri"/>
                <a:cs typeface="Calibri"/>
              </a:rPr>
              <a:t>Mathematical modelling</a:t>
            </a:r>
            <a:endParaRPr lang="en-US"/>
          </a:p>
          <a:p>
            <a:pPr algn="ctr"/>
            <a:endParaRPr lang="en-AU" sz="3200">
              <a:solidFill>
                <a:srgbClr val="323E4F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red shopping bag with white text with 50% off">
            <a:extLst>
              <a:ext uri="{FF2B5EF4-FFF2-40B4-BE49-F238E27FC236}">
                <a16:creationId xmlns:a16="http://schemas.microsoft.com/office/drawing/2014/main" id="{C30A40DE-E16C-81D1-A09A-D2BED96D3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152" y="1053025"/>
            <a:ext cx="2404871" cy="2220473"/>
          </a:xfrm>
          <a:prstGeom prst="rect">
            <a:avLst/>
          </a:prstGeom>
        </p:spPr>
      </p:pic>
      <p:pic>
        <p:nvPicPr>
          <p:cNvPr id="2" name="Picture 1" descr="A red and white stamp with text 10% off">
            <a:extLst>
              <a:ext uri="{FF2B5EF4-FFF2-40B4-BE49-F238E27FC236}">
                <a16:creationId xmlns:a16="http://schemas.microsoft.com/office/drawing/2014/main" id="{D5091BAD-2537-E92B-1307-95CC927A3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25" y="1219540"/>
            <a:ext cx="1756336" cy="17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6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306" y="4344"/>
            <a:ext cx="7636036" cy="1172433"/>
          </a:xfrm>
        </p:spPr>
        <p:txBody>
          <a:bodyPr>
            <a:normAutofit/>
          </a:bodyPr>
          <a:lstStyle/>
          <a:p>
            <a:pPr algn="l"/>
            <a:r>
              <a:rPr lang="en-AU" sz="3200">
                <a:solidFill>
                  <a:srgbClr val="1F497D"/>
                </a:solidFill>
              </a:rPr>
              <a:t>Using the 4-STEP PROBLEM-SOLVING MODEL</a:t>
            </a:r>
            <a:endParaRPr lang="en-US"/>
          </a:p>
        </p:txBody>
      </p:sp>
      <p:pic>
        <p:nvPicPr>
          <p:cNvPr id="2" name="Picture 1" descr="A group of icons representing stages in the mathematical modeling process: 'Identify' and 'Describe' are symbolised by cogs; 'Plan' is represented by puzzle pieces; 'Apply and Do' features mathematical operation signs; and 'Communicate' is shown with speech bubbles.&#10;&#10;">
            <a:extLst>
              <a:ext uri="{FF2B5EF4-FFF2-40B4-BE49-F238E27FC236}">
                <a16:creationId xmlns:a16="http://schemas.microsoft.com/office/drawing/2014/main" id="{39A5F342-8DE8-1C58-F3F8-395C699E0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39" y="1709755"/>
            <a:ext cx="7610141" cy="43571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8DC1FC-BBF0-1C5A-861E-5A6D1DE12532}"/>
              </a:ext>
            </a:extLst>
          </p:cNvPr>
          <p:cNvSpPr txBox="1"/>
          <p:nvPr/>
        </p:nvSpPr>
        <p:spPr>
          <a:xfrm>
            <a:off x="208367" y="1179301"/>
            <a:ext cx="86491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400">
                <a:solidFill>
                  <a:srgbClr val="10253F"/>
                </a:solidFill>
              </a:rPr>
              <a:t>How does choosing sale items affect your grocery costs over a year?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177" y="4344"/>
            <a:ext cx="1594988" cy="1172433"/>
          </a:xfrm>
        </p:spPr>
        <p:txBody>
          <a:bodyPr>
            <a:normAutofit/>
          </a:bodyPr>
          <a:lstStyle/>
          <a:p>
            <a:pPr algn="l"/>
            <a:r>
              <a:rPr lang="en-AU" sz="3200">
                <a:solidFill>
                  <a:srgbClr val="1F497D"/>
                </a:solidFill>
              </a:rPr>
              <a:t>STEP 1</a:t>
            </a:r>
            <a:endParaRPr lang="en-US"/>
          </a:p>
        </p:txBody>
      </p:sp>
      <p:pic>
        <p:nvPicPr>
          <p:cNvPr id="3" name="Picture 2" descr=" 'Identify' and 'Describe' symbolised by a globe with gears around it.">
            <a:extLst>
              <a:ext uri="{FF2B5EF4-FFF2-40B4-BE49-F238E27FC236}">
                <a16:creationId xmlns:a16="http://schemas.microsoft.com/office/drawing/2014/main" id="{A3B72DA1-B55B-A2B6-BBA7-1A268480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38" y="1632822"/>
            <a:ext cx="2638425" cy="148590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B47D5D-36FD-C297-BAB6-C15DD1BCDB7B}"/>
              </a:ext>
            </a:extLst>
          </p:cNvPr>
          <p:cNvSpPr txBox="1"/>
          <p:nvPr/>
        </p:nvSpPr>
        <p:spPr>
          <a:xfrm>
            <a:off x="3170967" y="1630614"/>
            <a:ext cx="5578624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How does shopping for sales versus buying as needed impact overall spending?</a:t>
            </a:r>
          </a:p>
          <a:p>
            <a:endParaRPr lang="en-US" sz="2400">
              <a:ea typeface="Calibri"/>
              <a:cs typeface="Calibri"/>
            </a:endParaRPr>
          </a:p>
          <a:p>
            <a:r>
              <a:rPr lang="en-US" sz="2400">
                <a:ea typeface="+mn-lt"/>
                <a:cs typeface="+mn-lt"/>
              </a:rPr>
              <a:t>What numbers or pieces of information do you need to represent the problem mathematically?</a:t>
            </a:r>
          </a:p>
          <a:p>
            <a:endParaRPr lang="en-US" sz="2400">
              <a:ea typeface="Calibri"/>
              <a:cs typeface="Calibri"/>
            </a:endParaRPr>
          </a:p>
          <a:p>
            <a:r>
              <a:rPr lang="en-US" sz="2400">
                <a:ea typeface="+mn-lt"/>
                <a:cs typeface="+mn-lt"/>
              </a:rPr>
              <a:t>For example, </a:t>
            </a:r>
            <a:r>
              <a:rPr lang="en-US" sz="2400" b="1">
                <a:ea typeface="+mn-lt"/>
                <a:cs typeface="+mn-lt"/>
              </a:rPr>
              <a:t>weekly grocery costs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b="1">
                <a:ea typeface="+mn-lt"/>
                <a:cs typeface="+mn-lt"/>
              </a:rPr>
              <a:t>percentage saved on sale items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b="1">
                <a:ea typeface="+mn-lt"/>
                <a:cs typeface="+mn-lt"/>
              </a:rPr>
              <a:t>frequency of sales</a:t>
            </a:r>
            <a:r>
              <a:rPr lang="en-US" sz="2400">
                <a:ea typeface="+mn-lt"/>
                <a:cs typeface="+mn-lt"/>
              </a:rPr>
              <a:t> and </a:t>
            </a:r>
            <a:r>
              <a:rPr lang="en-US" sz="2400" b="1">
                <a:ea typeface="+mn-lt"/>
                <a:cs typeface="+mn-lt"/>
              </a:rPr>
              <a:t>total spending over a year</a:t>
            </a:r>
            <a:r>
              <a:rPr lang="en-US" sz="2400">
                <a:ea typeface="+mn-lt"/>
                <a:cs typeface="+mn-lt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2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208" y="4344"/>
            <a:ext cx="1507798" cy="1172433"/>
          </a:xfrm>
        </p:spPr>
        <p:txBody>
          <a:bodyPr>
            <a:normAutofit/>
          </a:bodyPr>
          <a:lstStyle/>
          <a:p>
            <a:pPr algn="l"/>
            <a:r>
              <a:rPr lang="en-AU" sz="3200">
                <a:solidFill>
                  <a:srgbClr val="1F497D"/>
                </a:solidFill>
              </a:rPr>
              <a:t>STEP 2</a:t>
            </a:r>
            <a:endParaRPr lang="en-US"/>
          </a:p>
        </p:txBody>
      </p:sp>
      <p:pic>
        <p:nvPicPr>
          <p:cNvPr id="6" name="Picture 5" descr="The word plan with puzzle pieces ">
            <a:extLst>
              <a:ext uri="{FF2B5EF4-FFF2-40B4-BE49-F238E27FC236}">
                <a16:creationId xmlns:a16="http://schemas.microsoft.com/office/drawing/2014/main" id="{830DAF99-FF5F-EA93-0713-6285D82163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667" b="47097"/>
          <a:stretch/>
        </p:blipFill>
        <p:spPr>
          <a:xfrm>
            <a:off x="285750" y="1407435"/>
            <a:ext cx="2657481" cy="1737958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B47D5D-36FD-C297-BAB6-C15DD1BCDB7B}"/>
              </a:ext>
            </a:extLst>
          </p:cNvPr>
          <p:cNvSpPr txBox="1"/>
          <p:nvPr/>
        </p:nvSpPr>
        <p:spPr>
          <a:xfrm>
            <a:off x="3063044" y="1404957"/>
            <a:ext cx="557862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How might you use these approaches?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Create a</a:t>
            </a:r>
            <a:r>
              <a:rPr lang="en-US" sz="2400" b="1">
                <a:ea typeface="+mn-lt"/>
                <a:cs typeface="+mn-lt"/>
              </a:rPr>
              <a:t> table </a:t>
            </a:r>
            <a:r>
              <a:rPr lang="en-US" sz="2400">
                <a:ea typeface="+mn-lt"/>
                <a:cs typeface="+mn-lt"/>
              </a:rPr>
              <a:t>to compare their spending every week.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Create a</a:t>
            </a:r>
            <a:r>
              <a:rPr lang="en-US" sz="2400" b="1">
                <a:ea typeface="+mn-lt"/>
                <a:cs typeface="+mn-lt"/>
              </a:rPr>
              <a:t> stacked column graph</a:t>
            </a:r>
            <a:r>
              <a:rPr lang="en-US" sz="2400">
                <a:ea typeface="+mn-lt"/>
                <a:cs typeface="+mn-lt"/>
              </a:rPr>
              <a:t> to show item cost and savings.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Use a</a:t>
            </a:r>
            <a:r>
              <a:rPr lang="en-US" sz="2400" b="1">
                <a:ea typeface="+mn-lt"/>
                <a:cs typeface="+mn-lt"/>
              </a:rPr>
              <a:t> spreadsheet</a:t>
            </a:r>
            <a:r>
              <a:rPr lang="en-US" sz="2400">
                <a:ea typeface="+mn-lt"/>
                <a:cs typeface="+mn-lt"/>
              </a:rPr>
              <a:t> to calculate their total spending for a week, month and year. 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ea typeface="+mn-lt"/>
                <a:cs typeface="+mn-lt"/>
              </a:rPr>
              <a:t>Compare the long-term savings</a:t>
            </a:r>
            <a:r>
              <a:rPr lang="en-US" sz="2400">
                <a:ea typeface="+mn-lt"/>
                <a:cs typeface="+mn-lt"/>
              </a:rPr>
              <a:t> of two different shopping habits.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Focus on </a:t>
            </a:r>
            <a:r>
              <a:rPr lang="en-US" sz="2400" b="1">
                <a:ea typeface="+mn-lt"/>
                <a:cs typeface="+mn-lt"/>
              </a:rPr>
              <a:t>how much each person saves</a:t>
            </a:r>
            <a:r>
              <a:rPr lang="en-US" sz="2400">
                <a:ea typeface="+mn-lt"/>
                <a:cs typeface="+mn-lt"/>
              </a:rPr>
              <a:t> rather than how much they spend.</a:t>
            </a:r>
            <a:endParaRPr lang="en-US" sz="240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73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367" y="4344"/>
            <a:ext cx="1645544" cy="1172433"/>
          </a:xfrm>
        </p:spPr>
        <p:txBody>
          <a:bodyPr>
            <a:normAutofit/>
          </a:bodyPr>
          <a:lstStyle/>
          <a:p>
            <a:pPr algn="l"/>
            <a:r>
              <a:rPr lang="en-AU" sz="3200">
                <a:solidFill>
                  <a:srgbClr val="1F497D"/>
                </a:solidFill>
              </a:rPr>
              <a:t>STEP 3</a:t>
            </a:r>
            <a:endParaRPr lang="en-AU" sz="3200">
              <a:ea typeface="Calibri"/>
              <a:cs typeface="Calibri"/>
            </a:endParaRPr>
          </a:p>
        </p:txBody>
      </p:sp>
      <p:pic>
        <p:nvPicPr>
          <p:cNvPr id="6" name="Picture 5" descr="The text apply and do with mathematical symbols ">
            <a:extLst>
              <a:ext uri="{FF2B5EF4-FFF2-40B4-BE49-F238E27FC236}">
                <a16:creationId xmlns:a16="http://schemas.microsoft.com/office/drawing/2014/main" id="{011AB03F-DA61-CD26-6AA4-C08280EF6A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50" t="53714" b="190"/>
          <a:stretch/>
        </p:blipFill>
        <p:spPr>
          <a:xfrm>
            <a:off x="180975" y="1512210"/>
            <a:ext cx="2657475" cy="1531232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B47D5D-36FD-C297-BAB6-C15DD1BCDB7B}"/>
              </a:ext>
            </a:extLst>
          </p:cNvPr>
          <p:cNvSpPr txBox="1"/>
          <p:nvPr/>
        </p:nvSpPr>
        <p:spPr>
          <a:xfrm>
            <a:off x="3063044" y="1404957"/>
            <a:ext cx="5578624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Apply calculation strategies: 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Calculate percentages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Weekly, monthly and yearly savings</a:t>
            </a:r>
          </a:p>
          <a:p>
            <a:endParaRPr lang="en-US" sz="2400">
              <a:ea typeface="Calibri"/>
              <a:cs typeface="Calibri"/>
            </a:endParaRPr>
          </a:p>
          <a:p>
            <a:r>
              <a:rPr lang="en-US" sz="2400">
                <a:ea typeface="Calibri"/>
                <a:cs typeface="Calibri"/>
              </a:rPr>
              <a:t>Solve the problem using a series of steps.</a:t>
            </a:r>
          </a:p>
          <a:p>
            <a:endParaRPr lang="en-US" sz="2400">
              <a:ea typeface="Calibri"/>
              <a:cs typeface="Calibri"/>
            </a:endParaRPr>
          </a:p>
          <a:p>
            <a:r>
              <a:rPr lang="en-US" sz="2400">
                <a:ea typeface="Calibri"/>
                <a:cs typeface="Calibri"/>
              </a:rPr>
              <a:t>Create a representation of your mathematical solution.</a:t>
            </a:r>
          </a:p>
          <a:p>
            <a:endParaRPr lang="en-US" sz="240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07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844" y="4344"/>
            <a:ext cx="1308506" cy="1172433"/>
          </a:xfrm>
        </p:spPr>
        <p:txBody>
          <a:bodyPr>
            <a:normAutofit/>
          </a:bodyPr>
          <a:lstStyle/>
          <a:p>
            <a:pPr algn="l"/>
            <a:r>
              <a:rPr lang="en-AU" sz="3200">
                <a:solidFill>
                  <a:srgbClr val="1F497D"/>
                </a:solidFill>
              </a:rPr>
              <a:t>STEP 4</a:t>
            </a:r>
            <a:endParaRPr lang="en-AU" sz="3200">
              <a:ea typeface="Calibri"/>
              <a:cs typeface="Calibri"/>
            </a:endParaRPr>
          </a:p>
        </p:txBody>
      </p:sp>
      <p:pic>
        <p:nvPicPr>
          <p:cNvPr id="5" name="Picture 4" descr="Speech bubbles with text 'communicate'">
            <a:extLst>
              <a:ext uri="{FF2B5EF4-FFF2-40B4-BE49-F238E27FC236}">
                <a16:creationId xmlns:a16="http://schemas.microsoft.com/office/drawing/2014/main" id="{BF410E21-D4EE-19A2-D656-4CDE0AF4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3" y="1543050"/>
            <a:ext cx="2514600" cy="129540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B47D5D-36FD-C297-BAB6-C15DD1BCDB7B}"/>
              </a:ext>
            </a:extLst>
          </p:cNvPr>
          <p:cNvSpPr txBox="1"/>
          <p:nvPr/>
        </p:nvSpPr>
        <p:spPr>
          <a:xfrm>
            <a:off x="3063044" y="1404957"/>
            <a:ext cx="520788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Share your solution: </a:t>
            </a:r>
            <a:endParaRPr lang="en-US" sz="240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AU" sz="2400">
                <a:cs typeface="Calibri"/>
              </a:rPr>
              <a:t>How does choosing sale items affect your grocery costs over a year?</a:t>
            </a:r>
            <a:endParaRPr lang="en-US" sz="240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How does your solution compare to those of other students?</a:t>
            </a:r>
          </a:p>
          <a:p>
            <a:pPr marL="342900" indent="-342900">
              <a:buFont typeface="Arial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Explain why you chose your method of modelling the problem. </a:t>
            </a:r>
          </a:p>
          <a:p>
            <a:endParaRPr lang="en-US" sz="240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263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8640"/>
            <a:ext cx="603681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AU">
                <a:solidFill>
                  <a:schemeClr val="tx2">
                    <a:lumMod val="50000"/>
                  </a:schemeClr>
                </a:solidFill>
              </a:rPr>
              <a:t>What do you notice? </a:t>
            </a:r>
            <a:br>
              <a:rPr lang="en-AU">
                <a:solidFill>
                  <a:schemeClr val="tx2">
                    <a:lumMod val="50000"/>
                  </a:schemeClr>
                </a:solidFill>
              </a:rPr>
            </a:br>
            <a:r>
              <a:rPr lang="en-AU">
                <a:solidFill>
                  <a:schemeClr val="tx2">
                    <a:lumMod val="50000"/>
                  </a:schemeClr>
                </a:solidFill>
              </a:rPr>
              <a:t>What do you wonder? </a:t>
            </a:r>
          </a:p>
        </p:txBody>
      </p:sp>
      <p:pic>
        <p:nvPicPr>
          <p:cNvPr id="10" name="Picture 9" descr="A red and white stamp with text sale 10% off">
            <a:extLst>
              <a:ext uri="{FF2B5EF4-FFF2-40B4-BE49-F238E27FC236}">
                <a16:creationId xmlns:a16="http://schemas.microsoft.com/office/drawing/2014/main" id="{4CC8B665-2458-1CCC-C6C1-5DF643326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8" y="2582635"/>
            <a:ext cx="2740479" cy="2754086"/>
          </a:xfrm>
          <a:prstGeom prst="rect">
            <a:avLst/>
          </a:prstGeom>
        </p:spPr>
      </p:pic>
      <p:pic>
        <p:nvPicPr>
          <p:cNvPr id="3" name="Picture 2" descr="A gold numbers on a black background 25%">
            <a:extLst>
              <a:ext uri="{FF2B5EF4-FFF2-40B4-BE49-F238E27FC236}">
                <a16:creationId xmlns:a16="http://schemas.microsoft.com/office/drawing/2014/main" id="{B83B6C04-3E96-8CDC-755B-81BA5091F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063" y="3823362"/>
            <a:ext cx="2959938" cy="1835680"/>
          </a:xfrm>
          <a:prstGeom prst="rect">
            <a:avLst/>
          </a:prstGeom>
        </p:spPr>
      </p:pic>
      <p:pic>
        <p:nvPicPr>
          <p:cNvPr id="2" name="Picture 1" descr="A colourful banner with white text buy one get one free">
            <a:extLst>
              <a:ext uri="{FF2B5EF4-FFF2-40B4-BE49-F238E27FC236}">
                <a16:creationId xmlns:a16="http://schemas.microsoft.com/office/drawing/2014/main" id="{7C279576-B5D1-0853-B8AB-F8F0D15A3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098" y="1845190"/>
            <a:ext cx="2517323" cy="1840027"/>
          </a:xfrm>
          <a:prstGeom prst="rect">
            <a:avLst/>
          </a:prstGeom>
        </p:spPr>
      </p:pic>
      <p:pic>
        <p:nvPicPr>
          <p:cNvPr id="8" name="Picture 7" descr="A red shopping bag with white text sale 50% off">
            <a:extLst>
              <a:ext uri="{FF2B5EF4-FFF2-40B4-BE49-F238E27FC236}">
                <a16:creationId xmlns:a16="http://schemas.microsoft.com/office/drawing/2014/main" id="{EADD14A3-5225-6A6B-B17D-A17704B48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522" y="2038350"/>
            <a:ext cx="322242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1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5885D2F-66D9-DFD7-9733-9A6E9D5A8543}"/>
              </a:ext>
            </a:extLst>
          </p:cNvPr>
          <p:cNvSpPr txBox="1"/>
          <p:nvPr/>
        </p:nvSpPr>
        <p:spPr>
          <a:xfrm>
            <a:off x="4908915" y="1298537"/>
            <a:ext cx="4043278" cy="1862048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2300">
                <a:solidFill>
                  <a:schemeClr val="bg1"/>
                </a:solidFill>
              </a:rPr>
              <a:t>50% can be written as the decimal 0.5.</a:t>
            </a:r>
            <a:endParaRPr lang="en-AU" sz="230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en-AU" sz="2300">
                <a:solidFill>
                  <a:schemeClr val="bg1"/>
                </a:solidFill>
              </a:rPr>
              <a:t>Multiply 10 by 0.5.</a:t>
            </a:r>
            <a:endParaRPr lang="en-AU" sz="230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en-AU" sz="2300">
                <a:solidFill>
                  <a:schemeClr val="bg1"/>
                </a:solidFill>
              </a:rPr>
              <a:t>10 × 0.5 = 5.</a:t>
            </a:r>
            <a:endParaRPr lang="en-AU" sz="230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en-AU" sz="2300">
                <a:solidFill>
                  <a:schemeClr val="bg1"/>
                </a:solidFill>
              </a:rPr>
              <a:t>So, 50% of 10 is 5.</a:t>
            </a:r>
            <a:endParaRPr lang="en-AU" sz="23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753" y="1734"/>
            <a:ext cx="7532062" cy="1143000"/>
          </a:xfrm>
        </p:spPr>
        <p:txBody>
          <a:bodyPr>
            <a:noAutofit/>
          </a:bodyPr>
          <a:lstStyle/>
          <a:p>
            <a:r>
              <a:rPr lang="en-AU">
                <a:solidFill>
                  <a:schemeClr val="tx2">
                    <a:lumMod val="50000"/>
                  </a:schemeClr>
                </a:solidFill>
              </a:rPr>
              <a:t>How would you work this out?</a:t>
            </a:r>
            <a:br>
              <a:rPr lang="en-AU">
                <a:solidFill>
                  <a:schemeClr val="tx2">
                    <a:lumMod val="50000"/>
                  </a:schemeClr>
                </a:solidFill>
                <a:cs typeface="Calibri"/>
              </a:rPr>
            </a:br>
            <a:r>
              <a:rPr lang="en-AU" sz="2800">
                <a:solidFill>
                  <a:schemeClr val="tx2">
                    <a:lumMod val="50000"/>
                  </a:schemeClr>
                </a:solidFill>
              </a:rPr>
              <a:t>Which calculation strategy do you prefer? </a:t>
            </a:r>
            <a:endParaRPr lang="en-US" sz="2800">
              <a:solidFill>
                <a:schemeClr val="tx2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62A26-0E31-EBC6-68FF-C2FB9F7DA36C}"/>
              </a:ext>
            </a:extLst>
          </p:cNvPr>
          <p:cNvSpPr txBox="1"/>
          <p:nvPr/>
        </p:nvSpPr>
        <p:spPr>
          <a:xfrm>
            <a:off x="2426661" y="3349552"/>
            <a:ext cx="463571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ea typeface="Calibri"/>
                <a:cs typeface="Calibri"/>
              </a:rPr>
              <a:t>What is 50% of 10?</a:t>
            </a:r>
          </a:p>
        </p:txBody>
      </p:sp>
      <p:grpSp>
        <p:nvGrpSpPr>
          <p:cNvPr id="19" name="Group 18" descr="A bar model with the top bar labeled 10, representing a total of 10 units. Below the top bar are two smaller bars, each labelled 5, showing that the 10 units are divided into two equal parts of 5 units each.">
            <a:extLst>
              <a:ext uri="{FF2B5EF4-FFF2-40B4-BE49-F238E27FC236}">
                <a16:creationId xmlns:a16="http://schemas.microsoft.com/office/drawing/2014/main" id="{E8CBC58F-AD2C-822B-05BC-0E45578C35D3}"/>
              </a:ext>
            </a:extLst>
          </p:cNvPr>
          <p:cNvGrpSpPr/>
          <p:nvPr/>
        </p:nvGrpSpPr>
        <p:grpSpPr>
          <a:xfrm>
            <a:off x="361024" y="4116499"/>
            <a:ext cx="4134664" cy="1928155"/>
            <a:chOff x="443085" y="4116499"/>
            <a:chExt cx="4134664" cy="19281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038078-F637-AF70-3F1F-8A8C5CB77C99}"/>
                </a:ext>
              </a:extLst>
            </p:cNvPr>
            <p:cNvSpPr txBox="1"/>
            <p:nvPr/>
          </p:nvSpPr>
          <p:spPr>
            <a:xfrm>
              <a:off x="443085" y="4116499"/>
              <a:ext cx="4109633" cy="1928155"/>
            </a:xfrm>
            <a:prstGeom prst="rect">
              <a:avLst/>
            </a:prstGeom>
            <a:solidFill>
              <a:schemeClr val="tx2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endParaRPr lang="en-AU" sz="240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pic>
          <p:nvPicPr>
            <p:cNvPr id="7" name="Picture 2" descr="A bar model showing a top rectangle labelled 10, divided into two rectangles below: one labelled 5 and the other labelled 5.">
              <a:extLst>
                <a:ext uri="{FF2B5EF4-FFF2-40B4-BE49-F238E27FC236}">
                  <a16:creationId xmlns:a16="http://schemas.microsoft.com/office/drawing/2014/main" id="{0FABD448-279A-B632-9C73-E00CEDD77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" t="48000"/>
            <a:stretch/>
          </p:blipFill>
          <p:spPr bwMode="auto">
            <a:xfrm>
              <a:off x="845745" y="4190205"/>
              <a:ext cx="3183912" cy="99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FF72C2-A276-F945-EEDB-96DC4F0B9CFF}"/>
                </a:ext>
              </a:extLst>
            </p:cNvPr>
            <p:cNvSpPr txBox="1"/>
            <p:nvPr/>
          </p:nvSpPr>
          <p:spPr>
            <a:xfrm>
              <a:off x="454325" y="5213230"/>
              <a:ext cx="4123424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300">
                  <a:solidFill>
                    <a:schemeClr val="bg1"/>
                  </a:solidFill>
                </a:rPr>
                <a:t>Partition the bar into </a:t>
              </a:r>
              <a:r>
                <a:rPr lang="en-US" sz="2300" b="1">
                  <a:solidFill>
                    <a:schemeClr val="bg1"/>
                  </a:solidFill>
                </a:rPr>
                <a:t>two equal parts</a:t>
              </a:r>
              <a:r>
                <a:rPr lang="en-US" sz="2300">
                  <a:solidFill>
                    <a:schemeClr val="bg1"/>
                  </a:solidFill>
                </a:rPr>
                <a:t>, as 50% means half.</a:t>
              </a:r>
              <a:endParaRPr lang="en-US" sz="23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75818D1-8589-D590-6AA4-9DCCFC87708F}"/>
              </a:ext>
            </a:extLst>
          </p:cNvPr>
          <p:cNvSpPr txBox="1"/>
          <p:nvPr/>
        </p:nvSpPr>
        <p:spPr>
          <a:xfrm>
            <a:off x="361024" y="1298537"/>
            <a:ext cx="4133081" cy="193899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2300">
                <a:solidFill>
                  <a:schemeClr val="bg1"/>
                </a:solidFill>
              </a:rPr>
              <a:t>50% is the same as ½.</a:t>
            </a:r>
            <a:endParaRPr lang="en-AU" sz="230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en-AU" sz="2300">
                <a:solidFill>
                  <a:schemeClr val="bg1"/>
                </a:solidFill>
              </a:rPr>
              <a:t>To find half of 10, divide 10 by 2.</a:t>
            </a:r>
            <a:endParaRPr lang="en-AU" sz="230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en-AU" sz="2300">
                <a:solidFill>
                  <a:schemeClr val="bg1"/>
                </a:solidFill>
              </a:rPr>
              <a:t>10 ÷ 2 = 5.</a:t>
            </a:r>
            <a:endParaRPr lang="en-AU" sz="230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en-AU" sz="2300">
                <a:solidFill>
                  <a:schemeClr val="bg1"/>
                </a:solidFill>
              </a:rPr>
              <a:t>So, 50% of 10 is 5.</a:t>
            </a:r>
            <a:endParaRPr lang="en-AU" sz="23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AU" sz="24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0CDB85-4982-1362-10E2-34A6707B74E9}"/>
              </a:ext>
            </a:extLst>
          </p:cNvPr>
          <p:cNvSpPr txBox="1"/>
          <p:nvPr/>
        </p:nvSpPr>
        <p:spPr>
          <a:xfrm>
            <a:off x="4908914" y="4116498"/>
            <a:ext cx="4043278" cy="1862048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2300">
                <a:solidFill>
                  <a:schemeClr val="bg1"/>
                </a:solidFill>
                <a:ea typeface="+mn-lt"/>
                <a:cs typeface="+mn-lt"/>
              </a:rPr>
              <a:t>Using mental maths, </a:t>
            </a:r>
            <a:endParaRPr lang="en-US" sz="23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AU" sz="2300">
                <a:solidFill>
                  <a:schemeClr val="bg1"/>
                </a:solidFill>
                <a:ea typeface="+mn-lt"/>
                <a:cs typeface="+mn-lt"/>
              </a:rPr>
              <a:t>partition 10 into </a:t>
            </a:r>
            <a:endParaRPr lang="en-US" sz="23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AU" sz="2300">
                <a:solidFill>
                  <a:schemeClr val="bg1"/>
                </a:solidFill>
                <a:ea typeface="+mn-lt"/>
                <a:cs typeface="+mn-lt"/>
              </a:rPr>
              <a:t>two equal parts. </a:t>
            </a:r>
            <a:endParaRPr lang="en-US" sz="23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AU" sz="2300">
                <a:solidFill>
                  <a:schemeClr val="bg1"/>
                </a:solidFill>
                <a:ea typeface="+mn-lt"/>
                <a:cs typeface="+mn-lt"/>
              </a:rPr>
              <a:t>Half of 10 is 5.</a:t>
            </a:r>
          </a:p>
          <a:p>
            <a:pPr algn="ctr"/>
            <a:r>
              <a:rPr lang="en-AU" sz="2300">
                <a:solidFill>
                  <a:schemeClr val="bg1"/>
                </a:solidFill>
                <a:ea typeface="+mn-lt"/>
                <a:cs typeface="+mn-lt"/>
              </a:rPr>
              <a:t>So, 50% of 10 is 5.</a:t>
            </a:r>
          </a:p>
        </p:txBody>
      </p:sp>
    </p:spTree>
    <p:extLst>
      <p:ext uri="{BB962C8B-B14F-4D97-AF65-F5344CB8AC3E}">
        <p14:creationId xmlns:p14="http://schemas.microsoft.com/office/powerpoint/2010/main" val="1838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8640"/>
            <a:ext cx="6036818" cy="582284"/>
          </a:xfrm>
        </p:spPr>
        <p:txBody>
          <a:bodyPr>
            <a:noAutofit/>
          </a:bodyPr>
          <a:lstStyle/>
          <a:p>
            <a:pPr algn="l"/>
            <a:r>
              <a:rPr lang="en-AU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Impact of sales offer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CB9AE-3FD4-253C-0B83-3AC444E1CD8D}"/>
              </a:ext>
            </a:extLst>
          </p:cNvPr>
          <p:cNvSpPr txBox="1"/>
          <p:nvPr/>
        </p:nvSpPr>
        <p:spPr>
          <a:xfrm>
            <a:off x="405992" y="774885"/>
            <a:ext cx="793790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400">
                <a:solidFill>
                  <a:srgbClr val="10253F"/>
                </a:solidFill>
              </a:rPr>
              <a:t>How does each sale offer affect the price you pay for an item?</a:t>
            </a:r>
          </a:p>
          <a:p>
            <a:r>
              <a:rPr lang="en-AU" sz="2400">
                <a:solidFill>
                  <a:srgbClr val="10253F"/>
                </a:solidFill>
                <a:ea typeface="Calibri"/>
                <a:cs typeface="Calibri"/>
              </a:rPr>
              <a:t>Use your preferred calculation strategy.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10A2B4-0761-6582-0D3A-E09081D34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14492"/>
              </p:ext>
            </p:extLst>
          </p:nvPr>
        </p:nvGraphicFramePr>
        <p:xfrm>
          <a:off x="405466" y="1666415"/>
          <a:ext cx="8508705" cy="4177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741">
                  <a:extLst>
                    <a:ext uri="{9D8B030D-6E8A-4147-A177-3AD203B41FA5}">
                      <a16:colId xmlns:a16="http://schemas.microsoft.com/office/drawing/2014/main" val="4139516565"/>
                    </a:ext>
                  </a:extLst>
                </a:gridCol>
                <a:gridCol w="1701741">
                  <a:extLst>
                    <a:ext uri="{9D8B030D-6E8A-4147-A177-3AD203B41FA5}">
                      <a16:colId xmlns:a16="http://schemas.microsoft.com/office/drawing/2014/main" val="509207333"/>
                    </a:ext>
                  </a:extLst>
                </a:gridCol>
                <a:gridCol w="1701741">
                  <a:extLst>
                    <a:ext uri="{9D8B030D-6E8A-4147-A177-3AD203B41FA5}">
                      <a16:colId xmlns:a16="http://schemas.microsoft.com/office/drawing/2014/main" val="1875328555"/>
                    </a:ext>
                  </a:extLst>
                </a:gridCol>
                <a:gridCol w="1701741">
                  <a:extLst>
                    <a:ext uri="{9D8B030D-6E8A-4147-A177-3AD203B41FA5}">
                      <a16:colId xmlns:a16="http://schemas.microsoft.com/office/drawing/2014/main" val="435623241"/>
                    </a:ext>
                  </a:extLst>
                </a:gridCol>
                <a:gridCol w="1701741">
                  <a:extLst>
                    <a:ext uri="{9D8B030D-6E8A-4147-A177-3AD203B41FA5}">
                      <a16:colId xmlns:a16="http://schemas.microsoft.com/office/drawing/2014/main" val="3060515472"/>
                    </a:ext>
                  </a:extLst>
                </a:gridCol>
              </a:tblGrid>
              <a:tr h="107852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Sales offer 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835714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Original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6529"/>
                  </a:ext>
                </a:extLst>
              </a:tr>
              <a:tr h="10044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Discount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790147"/>
                  </a:ext>
                </a:extLst>
              </a:tr>
              <a:tr h="10044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Discounted price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328293"/>
                  </a:ext>
                </a:extLst>
              </a:tr>
            </a:tbl>
          </a:graphicData>
        </a:graphic>
      </p:graphicFrame>
      <p:pic>
        <p:nvPicPr>
          <p:cNvPr id="8" name="Picture 7" descr="A red shopping bag with white text sale 50% off">
            <a:extLst>
              <a:ext uri="{FF2B5EF4-FFF2-40B4-BE49-F238E27FC236}">
                <a16:creationId xmlns:a16="http://schemas.microsoft.com/office/drawing/2014/main" id="{EADD14A3-5225-6A6B-B17D-A17704B48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964" y="1665856"/>
            <a:ext cx="1173701" cy="1074588"/>
          </a:xfrm>
          <a:prstGeom prst="rect">
            <a:avLst/>
          </a:prstGeom>
        </p:spPr>
      </p:pic>
      <p:pic>
        <p:nvPicPr>
          <p:cNvPr id="10" name="Picture 9" descr="A red and white stamp with text sale 10% off">
            <a:extLst>
              <a:ext uri="{FF2B5EF4-FFF2-40B4-BE49-F238E27FC236}">
                <a16:creationId xmlns:a16="http://schemas.microsoft.com/office/drawing/2014/main" id="{4CC8B665-2458-1CCC-C6C1-5DF643326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481" y="1741280"/>
            <a:ext cx="871039" cy="918155"/>
          </a:xfrm>
          <a:prstGeom prst="rect">
            <a:avLst/>
          </a:prstGeom>
        </p:spPr>
      </p:pic>
      <p:pic>
        <p:nvPicPr>
          <p:cNvPr id="3" name="Picture 2" descr="A gold numbers 25% &#10;">
            <a:extLst>
              <a:ext uri="{FF2B5EF4-FFF2-40B4-BE49-F238E27FC236}">
                <a16:creationId xmlns:a16="http://schemas.microsoft.com/office/drawing/2014/main" id="{B83B6C04-3E96-8CDC-755B-81BA5091F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818" y="1873121"/>
            <a:ext cx="1169893" cy="784943"/>
          </a:xfrm>
          <a:prstGeom prst="rect">
            <a:avLst/>
          </a:prstGeom>
        </p:spPr>
      </p:pic>
      <p:pic>
        <p:nvPicPr>
          <p:cNvPr id="2" name="Picture 1" descr="A colorful banner with white text buy one get one free">
            <a:extLst>
              <a:ext uri="{FF2B5EF4-FFF2-40B4-BE49-F238E27FC236}">
                <a16:creationId xmlns:a16="http://schemas.microsoft.com/office/drawing/2014/main" id="{7C279576-B5D1-0853-B8AB-F8F0D15A3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2358" y="1873558"/>
            <a:ext cx="1021236" cy="784951"/>
          </a:xfrm>
          <a:prstGeom prst="rect">
            <a:avLst/>
          </a:prstGeom>
        </p:spPr>
      </p:pic>
      <p:pic>
        <p:nvPicPr>
          <p:cNvPr id="6" name="Picture 5" descr="A close up of a money $20 note">
            <a:extLst>
              <a:ext uri="{FF2B5EF4-FFF2-40B4-BE49-F238E27FC236}">
                <a16:creationId xmlns:a16="http://schemas.microsoft.com/office/drawing/2014/main" id="{1FAD48A9-2166-ABEA-D739-C9781CF378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40000">
            <a:off x="2399472" y="3008297"/>
            <a:ext cx="1220386" cy="507565"/>
          </a:xfrm>
          <a:prstGeom prst="rect">
            <a:avLst/>
          </a:prstGeom>
        </p:spPr>
      </p:pic>
      <p:pic>
        <p:nvPicPr>
          <p:cNvPr id="12" name="Picture 11" descr="A close up of a money $20 note">
            <a:extLst>
              <a:ext uri="{FF2B5EF4-FFF2-40B4-BE49-F238E27FC236}">
                <a16:creationId xmlns:a16="http://schemas.microsoft.com/office/drawing/2014/main" id="{D6B2E36B-3A76-7130-F6C5-97B1E5A0A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40000">
            <a:off x="4054349" y="3008297"/>
            <a:ext cx="1220386" cy="507565"/>
          </a:xfrm>
          <a:prstGeom prst="rect">
            <a:avLst/>
          </a:prstGeom>
        </p:spPr>
      </p:pic>
      <p:pic>
        <p:nvPicPr>
          <p:cNvPr id="13" name="Picture 12" descr="A close up of a money $20 note">
            <a:extLst>
              <a:ext uri="{FF2B5EF4-FFF2-40B4-BE49-F238E27FC236}">
                <a16:creationId xmlns:a16="http://schemas.microsoft.com/office/drawing/2014/main" id="{8E3CA938-FD1F-1EF9-8415-5C64E8109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40000">
            <a:off x="5763341" y="3008296"/>
            <a:ext cx="1220386" cy="507565"/>
          </a:xfrm>
          <a:prstGeom prst="rect">
            <a:avLst/>
          </a:prstGeom>
        </p:spPr>
      </p:pic>
      <p:pic>
        <p:nvPicPr>
          <p:cNvPr id="14" name="Picture 13" descr="A close up of a money $20 note">
            <a:extLst>
              <a:ext uri="{FF2B5EF4-FFF2-40B4-BE49-F238E27FC236}">
                <a16:creationId xmlns:a16="http://schemas.microsoft.com/office/drawing/2014/main" id="{E7BF7C1A-FB2D-3363-4E60-87D65F10E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40000">
            <a:off x="7399954" y="3008297"/>
            <a:ext cx="1220386" cy="507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8BD12-D7D9-86E1-0838-E236605853C0}"/>
              </a:ext>
            </a:extLst>
          </p:cNvPr>
          <p:cNvSpPr txBox="1"/>
          <p:nvPr/>
        </p:nvSpPr>
        <p:spPr>
          <a:xfrm>
            <a:off x="209909" y="5845834"/>
            <a:ext cx="382150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i="1"/>
              <a:t>Image credits: </a:t>
            </a:r>
            <a:r>
              <a:rPr lang="en-US" sz="900" i="1" err="1"/>
              <a:t>Alamy</a:t>
            </a:r>
            <a:r>
              <a:rPr lang="en-US" sz="900" i="1"/>
              <a:t> Stock Photo/Melissa Jooste,  Sale icons </a:t>
            </a:r>
            <a:r>
              <a:rPr lang="en-US" sz="900" i="1" err="1"/>
              <a:t>Pixabay</a:t>
            </a:r>
          </a:p>
        </p:txBody>
      </p:sp>
    </p:spTree>
    <p:extLst>
      <p:ext uri="{BB962C8B-B14F-4D97-AF65-F5344CB8AC3E}">
        <p14:creationId xmlns:p14="http://schemas.microsoft.com/office/powerpoint/2010/main" val="372356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772" y="188640"/>
            <a:ext cx="7603949" cy="1143000"/>
          </a:xfrm>
        </p:spPr>
        <p:txBody>
          <a:bodyPr>
            <a:noAutofit/>
          </a:bodyPr>
          <a:lstStyle/>
          <a:p>
            <a:pPr algn="l"/>
            <a:r>
              <a:rPr lang="en-AU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Calculating the discount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10A2B4-0761-6582-0D3A-E09081D34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641637"/>
              </p:ext>
            </p:extLst>
          </p:nvPr>
        </p:nvGraphicFramePr>
        <p:xfrm>
          <a:off x="405466" y="1666415"/>
          <a:ext cx="8508705" cy="4177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741">
                  <a:extLst>
                    <a:ext uri="{9D8B030D-6E8A-4147-A177-3AD203B41FA5}">
                      <a16:colId xmlns:a16="http://schemas.microsoft.com/office/drawing/2014/main" val="4139516565"/>
                    </a:ext>
                  </a:extLst>
                </a:gridCol>
                <a:gridCol w="1701741">
                  <a:extLst>
                    <a:ext uri="{9D8B030D-6E8A-4147-A177-3AD203B41FA5}">
                      <a16:colId xmlns:a16="http://schemas.microsoft.com/office/drawing/2014/main" val="509207333"/>
                    </a:ext>
                  </a:extLst>
                </a:gridCol>
                <a:gridCol w="1701741">
                  <a:extLst>
                    <a:ext uri="{9D8B030D-6E8A-4147-A177-3AD203B41FA5}">
                      <a16:colId xmlns:a16="http://schemas.microsoft.com/office/drawing/2014/main" val="1875328555"/>
                    </a:ext>
                  </a:extLst>
                </a:gridCol>
                <a:gridCol w="1701741">
                  <a:extLst>
                    <a:ext uri="{9D8B030D-6E8A-4147-A177-3AD203B41FA5}">
                      <a16:colId xmlns:a16="http://schemas.microsoft.com/office/drawing/2014/main" val="435623241"/>
                    </a:ext>
                  </a:extLst>
                </a:gridCol>
                <a:gridCol w="1701741">
                  <a:extLst>
                    <a:ext uri="{9D8B030D-6E8A-4147-A177-3AD203B41FA5}">
                      <a16:colId xmlns:a16="http://schemas.microsoft.com/office/drawing/2014/main" val="3060515472"/>
                    </a:ext>
                  </a:extLst>
                </a:gridCol>
              </a:tblGrid>
              <a:tr h="107852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Sales offer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835714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Original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6529"/>
                  </a:ext>
                </a:extLst>
              </a:tr>
              <a:tr h="10044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Discount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$10.00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$2.00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$5.00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$10.00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790147"/>
                  </a:ext>
                </a:extLst>
              </a:tr>
              <a:tr h="10044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bg2"/>
                          </a:solidFill>
                          <a:latin typeface="Calibri"/>
                        </a:rPr>
                        <a:t>Discounted price</a:t>
                      </a:r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AU" sz="2400" b="0" i="0" u="none" strike="noStrike" noProof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AU" sz="2400" b="0" i="0" u="none" strike="noStrike" noProof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AU" sz="2400" b="0" i="0" u="none" strike="noStrike" noProof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AU" sz="2000" b="0" i="0" u="none" strike="noStrike" noProof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328293"/>
                  </a:ext>
                </a:extLst>
              </a:tr>
            </a:tbl>
          </a:graphicData>
        </a:graphic>
      </p:graphicFrame>
      <p:pic>
        <p:nvPicPr>
          <p:cNvPr id="8" name="Picture 7" descr="A red shopping bag with white text sale 50% off">
            <a:extLst>
              <a:ext uri="{FF2B5EF4-FFF2-40B4-BE49-F238E27FC236}">
                <a16:creationId xmlns:a16="http://schemas.microsoft.com/office/drawing/2014/main" id="{EADD14A3-5225-6A6B-B17D-A17704B48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964" y="1665856"/>
            <a:ext cx="1173701" cy="1074588"/>
          </a:xfrm>
          <a:prstGeom prst="rect">
            <a:avLst/>
          </a:prstGeom>
        </p:spPr>
      </p:pic>
      <p:pic>
        <p:nvPicPr>
          <p:cNvPr id="10" name="Picture 9" descr="A red and white stamp with text sale 10% off">
            <a:extLst>
              <a:ext uri="{FF2B5EF4-FFF2-40B4-BE49-F238E27FC236}">
                <a16:creationId xmlns:a16="http://schemas.microsoft.com/office/drawing/2014/main" id="{4CC8B665-2458-1CCC-C6C1-5DF643326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481" y="1741280"/>
            <a:ext cx="871039" cy="918155"/>
          </a:xfrm>
          <a:prstGeom prst="rect">
            <a:avLst/>
          </a:prstGeom>
        </p:spPr>
      </p:pic>
      <p:pic>
        <p:nvPicPr>
          <p:cNvPr id="3" name="Picture 2" descr="A gold numbers 25%">
            <a:extLst>
              <a:ext uri="{FF2B5EF4-FFF2-40B4-BE49-F238E27FC236}">
                <a16:creationId xmlns:a16="http://schemas.microsoft.com/office/drawing/2014/main" id="{B83B6C04-3E96-8CDC-755B-81BA5091F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818" y="1873121"/>
            <a:ext cx="1169893" cy="784943"/>
          </a:xfrm>
          <a:prstGeom prst="rect">
            <a:avLst/>
          </a:prstGeom>
        </p:spPr>
      </p:pic>
      <p:pic>
        <p:nvPicPr>
          <p:cNvPr id="2" name="Picture 1" descr="A colorful banner with white text buy one get one free">
            <a:extLst>
              <a:ext uri="{FF2B5EF4-FFF2-40B4-BE49-F238E27FC236}">
                <a16:creationId xmlns:a16="http://schemas.microsoft.com/office/drawing/2014/main" id="{7C279576-B5D1-0853-B8AB-F8F0D15A3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2358" y="1873558"/>
            <a:ext cx="1021236" cy="784951"/>
          </a:xfrm>
          <a:prstGeom prst="rect">
            <a:avLst/>
          </a:prstGeom>
        </p:spPr>
      </p:pic>
      <p:pic>
        <p:nvPicPr>
          <p:cNvPr id="6" name="Picture 5" descr="A close up of a money $20 note">
            <a:extLst>
              <a:ext uri="{FF2B5EF4-FFF2-40B4-BE49-F238E27FC236}">
                <a16:creationId xmlns:a16="http://schemas.microsoft.com/office/drawing/2014/main" id="{1FAD48A9-2166-ABEA-D739-C9781CF378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40000">
            <a:off x="2399472" y="3008297"/>
            <a:ext cx="1220386" cy="507565"/>
          </a:xfrm>
          <a:prstGeom prst="rect">
            <a:avLst/>
          </a:prstGeom>
        </p:spPr>
      </p:pic>
      <p:pic>
        <p:nvPicPr>
          <p:cNvPr id="12" name="Picture 11" descr="A close up of a money $20 note">
            <a:extLst>
              <a:ext uri="{FF2B5EF4-FFF2-40B4-BE49-F238E27FC236}">
                <a16:creationId xmlns:a16="http://schemas.microsoft.com/office/drawing/2014/main" id="{D6B2E36B-3A76-7130-F6C5-97B1E5A0A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40000">
            <a:off x="4054349" y="3008297"/>
            <a:ext cx="1220386" cy="507565"/>
          </a:xfrm>
          <a:prstGeom prst="rect">
            <a:avLst/>
          </a:prstGeom>
        </p:spPr>
      </p:pic>
      <p:pic>
        <p:nvPicPr>
          <p:cNvPr id="13" name="Picture 12" descr="A close up of a money $20 note">
            <a:extLst>
              <a:ext uri="{FF2B5EF4-FFF2-40B4-BE49-F238E27FC236}">
                <a16:creationId xmlns:a16="http://schemas.microsoft.com/office/drawing/2014/main" id="{8E3CA938-FD1F-1EF9-8415-5C64E8109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40000">
            <a:off x="5763341" y="3008296"/>
            <a:ext cx="1220386" cy="507565"/>
          </a:xfrm>
          <a:prstGeom prst="rect">
            <a:avLst/>
          </a:prstGeom>
        </p:spPr>
      </p:pic>
      <p:pic>
        <p:nvPicPr>
          <p:cNvPr id="14" name="Picture 13" descr="A close up of a money $20 note">
            <a:extLst>
              <a:ext uri="{FF2B5EF4-FFF2-40B4-BE49-F238E27FC236}">
                <a16:creationId xmlns:a16="http://schemas.microsoft.com/office/drawing/2014/main" id="{E7BF7C1A-FB2D-3363-4E60-87D65F10E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40000">
            <a:off x="7399954" y="3008297"/>
            <a:ext cx="1220386" cy="507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8BD12-D7D9-86E1-0838-E236605853C0}"/>
              </a:ext>
            </a:extLst>
          </p:cNvPr>
          <p:cNvSpPr txBox="1"/>
          <p:nvPr/>
        </p:nvSpPr>
        <p:spPr>
          <a:xfrm>
            <a:off x="209909" y="5845834"/>
            <a:ext cx="382150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i="1"/>
              <a:t>Image credits: </a:t>
            </a:r>
            <a:r>
              <a:rPr lang="en-US" sz="900" i="1" err="1"/>
              <a:t>Alamy</a:t>
            </a:r>
            <a:r>
              <a:rPr lang="en-US" sz="900" i="1"/>
              <a:t> Stock Photo/Melissa Jooste,  Sale icons </a:t>
            </a:r>
            <a:r>
              <a:rPr lang="en-US" sz="900" i="1" err="1"/>
              <a:t>Pixabay</a:t>
            </a:r>
          </a:p>
        </p:txBody>
      </p:sp>
    </p:spTree>
    <p:extLst>
      <p:ext uri="{BB962C8B-B14F-4D97-AF65-F5344CB8AC3E}">
        <p14:creationId xmlns:p14="http://schemas.microsoft.com/office/powerpoint/2010/main" val="429031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772" y="188640"/>
            <a:ext cx="7603949" cy="1143000"/>
          </a:xfrm>
        </p:spPr>
        <p:txBody>
          <a:bodyPr>
            <a:noAutofit/>
          </a:bodyPr>
          <a:lstStyle/>
          <a:p>
            <a:pPr algn="l"/>
            <a:r>
              <a:rPr lang="en-AU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Calculating the discounted price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10A2B4-0761-6582-0D3A-E09081D348D7}"/>
              </a:ext>
            </a:extLst>
          </p:cNvPr>
          <p:cNvGraphicFramePr>
            <a:graphicFrameLocks noGrp="1"/>
          </p:cNvGraphicFramePr>
          <p:nvPr/>
        </p:nvGraphicFramePr>
        <p:xfrm>
          <a:off x="405466" y="1666415"/>
          <a:ext cx="8508705" cy="41790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741">
                  <a:extLst>
                    <a:ext uri="{9D8B030D-6E8A-4147-A177-3AD203B41FA5}">
                      <a16:colId xmlns:a16="http://schemas.microsoft.com/office/drawing/2014/main" val="4139516565"/>
                    </a:ext>
                  </a:extLst>
                </a:gridCol>
                <a:gridCol w="1701741">
                  <a:extLst>
                    <a:ext uri="{9D8B030D-6E8A-4147-A177-3AD203B41FA5}">
                      <a16:colId xmlns:a16="http://schemas.microsoft.com/office/drawing/2014/main" val="509207333"/>
                    </a:ext>
                  </a:extLst>
                </a:gridCol>
                <a:gridCol w="1701741">
                  <a:extLst>
                    <a:ext uri="{9D8B030D-6E8A-4147-A177-3AD203B41FA5}">
                      <a16:colId xmlns:a16="http://schemas.microsoft.com/office/drawing/2014/main" val="1875328555"/>
                    </a:ext>
                  </a:extLst>
                </a:gridCol>
                <a:gridCol w="1701741">
                  <a:extLst>
                    <a:ext uri="{9D8B030D-6E8A-4147-A177-3AD203B41FA5}">
                      <a16:colId xmlns:a16="http://schemas.microsoft.com/office/drawing/2014/main" val="435623241"/>
                    </a:ext>
                  </a:extLst>
                </a:gridCol>
                <a:gridCol w="1701741">
                  <a:extLst>
                    <a:ext uri="{9D8B030D-6E8A-4147-A177-3AD203B41FA5}">
                      <a16:colId xmlns:a16="http://schemas.microsoft.com/office/drawing/2014/main" val="3060515472"/>
                    </a:ext>
                  </a:extLst>
                </a:gridCol>
              </a:tblGrid>
              <a:tr h="107852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Sales offer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835714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Original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6529"/>
                  </a:ext>
                </a:extLst>
              </a:tr>
              <a:tr h="10044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Discount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$10.00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$2.00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$5.00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$10.00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790147"/>
                  </a:ext>
                </a:extLst>
              </a:tr>
              <a:tr h="10044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bg2"/>
                          </a:solidFill>
                          <a:latin typeface="Calibri"/>
                        </a:rPr>
                        <a:t>Discounted price</a:t>
                      </a:r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bg2"/>
                          </a:solidFill>
                          <a:latin typeface="Calibri"/>
                        </a:rPr>
                        <a:t>$10.00</a:t>
                      </a:r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bg2"/>
                          </a:solidFill>
                          <a:latin typeface="Calibri"/>
                        </a:rPr>
                        <a:t>$18.00</a:t>
                      </a:r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400" b="0" i="0" u="none" strike="noStrike" noProof="0">
                          <a:solidFill>
                            <a:schemeClr val="bg2"/>
                          </a:solidFill>
                          <a:latin typeface="Calibri"/>
                        </a:rPr>
                        <a:t>$15.00</a:t>
                      </a:r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2000" b="0" i="0" u="none" strike="noStrike" noProof="0">
                          <a:solidFill>
                            <a:schemeClr val="bg2"/>
                          </a:solidFill>
                          <a:latin typeface="Calibri"/>
                        </a:rPr>
                        <a:t>Get two items, each item is $10.00</a:t>
                      </a:r>
                      <a:endParaRPr lang="en-US" sz="200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328293"/>
                  </a:ext>
                </a:extLst>
              </a:tr>
            </a:tbl>
          </a:graphicData>
        </a:graphic>
      </p:graphicFrame>
      <p:pic>
        <p:nvPicPr>
          <p:cNvPr id="8" name="Picture 7" descr="A red shopping bag with white text sale 50% off">
            <a:extLst>
              <a:ext uri="{FF2B5EF4-FFF2-40B4-BE49-F238E27FC236}">
                <a16:creationId xmlns:a16="http://schemas.microsoft.com/office/drawing/2014/main" id="{EADD14A3-5225-6A6B-B17D-A17704B48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964" y="1665856"/>
            <a:ext cx="1173701" cy="1074588"/>
          </a:xfrm>
          <a:prstGeom prst="rect">
            <a:avLst/>
          </a:prstGeom>
        </p:spPr>
      </p:pic>
      <p:pic>
        <p:nvPicPr>
          <p:cNvPr id="10" name="Picture 9" descr="A red and white stamp with text 10% off">
            <a:extLst>
              <a:ext uri="{FF2B5EF4-FFF2-40B4-BE49-F238E27FC236}">
                <a16:creationId xmlns:a16="http://schemas.microsoft.com/office/drawing/2014/main" id="{4CC8B665-2458-1CCC-C6C1-5DF643326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481" y="1741280"/>
            <a:ext cx="871039" cy="918155"/>
          </a:xfrm>
          <a:prstGeom prst="rect">
            <a:avLst/>
          </a:prstGeom>
        </p:spPr>
      </p:pic>
      <p:pic>
        <p:nvPicPr>
          <p:cNvPr id="3" name="Picture 2" descr="A gold numbers 25%">
            <a:extLst>
              <a:ext uri="{FF2B5EF4-FFF2-40B4-BE49-F238E27FC236}">
                <a16:creationId xmlns:a16="http://schemas.microsoft.com/office/drawing/2014/main" id="{B83B6C04-3E96-8CDC-755B-81BA5091F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818" y="1873121"/>
            <a:ext cx="1169893" cy="784943"/>
          </a:xfrm>
          <a:prstGeom prst="rect">
            <a:avLst/>
          </a:prstGeom>
        </p:spPr>
      </p:pic>
      <p:pic>
        <p:nvPicPr>
          <p:cNvPr id="2" name="Picture 1" descr="A colorful banner with white text buy one get one free">
            <a:extLst>
              <a:ext uri="{FF2B5EF4-FFF2-40B4-BE49-F238E27FC236}">
                <a16:creationId xmlns:a16="http://schemas.microsoft.com/office/drawing/2014/main" id="{7C279576-B5D1-0853-B8AB-F8F0D15A3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2358" y="1873558"/>
            <a:ext cx="1021236" cy="784951"/>
          </a:xfrm>
          <a:prstGeom prst="rect">
            <a:avLst/>
          </a:prstGeom>
        </p:spPr>
      </p:pic>
      <p:pic>
        <p:nvPicPr>
          <p:cNvPr id="6" name="Picture 5" descr="A close up of a money $20 note">
            <a:extLst>
              <a:ext uri="{FF2B5EF4-FFF2-40B4-BE49-F238E27FC236}">
                <a16:creationId xmlns:a16="http://schemas.microsoft.com/office/drawing/2014/main" id="{1FAD48A9-2166-ABEA-D739-C9781CF378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40000">
            <a:off x="2399472" y="3008297"/>
            <a:ext cx="1220386" cy="507565"/>
          </a:xfrm>
          <a:prstGeom prst="rect">
            <a:avLst/>
          </a:prstGeom>
        </p:spPr>
      </p:pic>
      <p:pic>
        <p:nvPicPr>
          <p:cNvPr id="12" name="Picture 11" descr="A close up of a money $20 note">
            <a:extLst>
              <a:ext uri="{FF2B5EF4-FFF2-40B4-BE49-F238E27FC236}">
                <a16:creationId xmlns:a16="http://schemas.microsoft.com/office/drawing/2014/main" id="{D6B2E36B-3A76-7130-F6C5-97B1E5A0A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40000">
            <a:off x="4054349" y="3008297"/>
            <a:ext cx="1220386" cy="507565"/>
          </a:xfrm>
          <a:prstGeom prst="rect">
            <a:avLst/>
          </a:prstGeom>
        </p:spPr>
      </p:pic>
      <p:pic>
        <p:nvPicPr>
          <p:cNvPr id="13" name="Picture 12" descr="A close up of a money $20 note">
            <a:extLst>
              <a:ext uri="{FF2B5EF4-FFF2-40B4-BE49-F238E27FC236}">
                <a16:creationId xmlns:a16="http://schemas.microsoft.com/office/drawing/2014/main" id="{8E3CA938-FD1F-1EF9-8415-5C64E8109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40000">
            <a:off x="5763341" y="3008296"/>
            <a:ext cx="1220386" cy="507565"/>
          </a:xfrm>
          <a:prstGeom prst="rect">
            <a:avLst/>
          </a:prstGeom>
        </p:spPr>
      </p:pic>
      <p:pic>
        <p:nvPicPr>
          <p:cNvPr id="14" name="Picture 13" descr="A close up of a money $20 note">
            <a:extLst>
              <a:ext uri="{FF2B5EF4-FFF2-40B4-BE49-F238E27FC236}">
                <a16:creationId xmlns:a16="http://schemas.microsoft.com/office/drawing/2014/main" id="{E7BF7C1A-FB2D-3363-4E60-87D65F10E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40000">
            <a:off x="7399954" y="3008297"/>
            <a:ext cx="1220386" cy="507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8BD12-D7D9-86E1-0838-E236605853C0}"/>
              </a:ext>
            </a:extLst>
          </p:cNvPr>
          <p:cNvSpPr txBox="1"/>
          <p:nvPr/>
        </p:nvSpPr>
        <p:spPr>
          <a:xfrm>
            <a:off x="209909" y="5845834"/>
            <a:ext cx="382150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i="1"/>
              <a:t>Image credits: </a:t>
            </a:r>
            <a:r>
              <a:rPr lang="en-US" sz="900" i="1" err="1"/>
              <a:t>Alamy</a:t>
            </a:r>
            <a:r>
              <a:rPr lang="en-US" sz="900" i="1"/>
              <a:t> Stock Photo/Melissa Jooste,  Sale icons </a:t>
            </a:r>
            <a:r>
              <a:rPr lang="en-US" sz="900" i="1" err="1"/>
              <a:t>Pixabay</a:t>
            </a:r>
          </a:p>
        </p:txBody>
      </p:sp>
    </p:spTree>
    <p:extLst>
      <p:ext uri="{BB962C8B-B14F-4D97-AF65-F5344CB8AC3E}">
        <p14:creationId xmlns:p14="http://schemas.microsoft.com/office/powerpoint/2010/main" val="228547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33777"/>
            <a:ext cx="603681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AU">
                <a:solidFill>
                  <a:schemeClr val="tx2">
                    <a:lumMod val="50000"/>
                  </a:schemeClr>
                </a:solidFill>
              </a:rPr>
              <a:t>Have you ever wondered?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9638" y="1181049"/>
            <a:ext cx="8647111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AU" sz="240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How does choosing sale items affect your grocery costs over a year?</a:t>
            </a:r>
            <a:endParaRPr lang="en-US" sz="2400">
              <a:solidFill>
                <a:schemeClr val="tx2">
                  <a:lumMod val="5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2" name="Picture 1" descr="A yellow face with a blue sign and white text sale">
            <a:extLst>
              <a:ext uri="{FF2B5EF4-FFF2-40B4-BE49-F238E27FC236}">
                <a16:creationId xmlns:a16="http://schemas.microsoft.com/office/drawing/2014/main" id="{97171C02-72C3-837E-FE6C-CDFE1DDF7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13" y="1878823"/>
            <a:ext cx="2613262" cy="2613262"/>
          </a:xfrm>
          <a:prstGeom prst="rect">
            <a:avLst/>
          </a:prstGeom>
        </p:spPr>
      </p:pic>
      <p:pic>
        <p:nvPicPr>
          <p:cNvPr id="5" name="Picture 4" descr="A yellow circle with a cursor and a blue button with white text buy">
            <a:extLst>
              <a:ext uri="{FF2B5EF4-FFF2-40B4-BE49-F238E27FC236}">
                <a16:creationId xmlns:a16="http://schemas.microsoft.com/office/drawing/2014/main" id="{78D6C511-7FE1-DA9D-648E-903635BA5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821" y="1719279"/>
            <a:ext cx="2751112" cy="2770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9B5F7D-77A7-E700-8997-BC7D30052735}"/>
              </a:ext>
            </a:extLst>
          </p:cNvPr>
          <p:cNvSpPr txBox="1"/>
          <p:nvPr/>
        </p:nvSpPr>
        <p:spPr>
          <a:xfrm>
            <a:off x="315920" y="4976707"/>
            <a:ext cx="37662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/>
              <a:t>Marie shops for specials and </a:t>
            </a:r>
            <a:r>
              <a:rPr lang="en-AU">
                <a:solidFill>
                  <a:srgbClr val="1F497D"/>
                </a:solidFill>
              </a:rPr>
              <a:t>waits</a:t>
            </a:r>
            <a:r>
              <a:rPr lang="en-AU"/>
              <a:t> for sale items. She always gets a bargain</a:t>
            </a:r>
            <a:r>
              <a:rPr lang="en-AU" sz="1400"/>
              <a:t>.</a:t>
            </a:r>
            <a:endParaRPr 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2A6CF-F6BE-A5DE-C837-8EEBEC797FC9}"/>
              </a:ext>
            </a:extLst>
          </p:cNvPr>
          <p:cNvSpPr txBox="1"/>
          <p:nvPr/>
        </p:nvSpPr>
        <p:spPr>
          <a:xfrm>
            <a:off x="4848675" y="4515095"/>
            <a:ext cx="3989216" cy="9429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>
                <a:solidFill>
                  <a:srgbClr val="1F497D"/>
                </a:solidFill>
              </a:rPr>
              <a:t>Marco buys items as he needs them and usually doesn't wait for sales. At times, he finds an item on sale.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55F00-D88B-AC80-C344-E6E6381C5884}"/>
              </a:ext>
            </a:extLst>
          </p:cNvPr>
          <p:cNvSpPr txBox="1"/>
          <p:nvPr/>
        </p:nvSpPr>
        <p:spPr>
          <a:xfrm>
            <a:off x="8037301" y="5731679"/>
            <a:ext cx="2743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i="1">
                <a:cs typeface="Calibri"/>
              </a:rPr>
              <a:t>Icons: </a:t>
            </a:r>
            <a:r>
              <a:rPr lang="en-US" sz="900" i="1" err="1">
                <a:cs typeface="Calibri"/>
              </a:rPr>
              <a:t>flaticon</a:t>
            </a:r>
            <a:endParaRPr lang="en-US" sz="900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54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019" y="-1392"/>
            <a:ext cx="2707465" cy="692484"/>
          </a:xfrm>
        </p:spPr>
        <p:txBody>
          <a:bodyPr>
            <a:normAutofit fontScale="90000"/>
          </a:bodyPr>
          <a:lstStyle/>
          <a:p>
            <a:pPr algn="l"/>
            <a:r>
              <a:rPr lang="en-AU">
                <a:solidFill>
                  <a:schemeClr val="tx2">
                    <a:lumMod val="50000"/>
                  </a:schemeClr>
                </a:solidFill>
              </a:rPr>
              <a:t>Sale items</a:t>
            </a: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AEDF42-0696-D170-47F3-4D5BF304F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21201"/>
              </p:ext>
            </p:extLst>
          </p:nvPr>
        </p:nvGraphicFramePr>
        <p:xfrm>
          <a:off x="432685" y="691092"/>
          <a:ext cx="8278629" cy="547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882">
                  <a:extLst>
                    <a:ext uri="{9D8B030D-6E8A-4147-A177-3AD203B41FA5}">
                      <a16:colId xmlns:a16="http://schemas.microsoft.com/office/drawing/2014/main" val="751691517"/>
                    </a:ext>
                  </a:extLst>
                </a:gridCol>
                <a:gridCol w="1229711">
                  <a:extLst>
                    <a:ext uri="{9D8B030D-6E8A-4147-A177-3AD203B41FA5}">
                      <a16:colId xmlns:a16="http://schemas.microsoft.com/office/drawing/2014/main" val="2664354410"/>
                    </a:ext>
                  </a:extLst>
                </a:gridCol>
                <a:gridCol w="1434662">
                  <a:extLst>
                    <a:ext uri="{9D8B030D-6E8A-4147-A177-3AD203B41FA5}">
                      <a16:colId xmlns:a16="http://schemas.microsoft.com/office/drawing/2014/main" val="1425495299"/>
                    </a:ext>
                  </a:extLst>
                </a:gridCol>
                <a:gridCol w="1418896">
                  <a:extLst>
                    <a:ext uri="{9D8B030D-6E8A-4147-A177-3AD203B41FA5}">
                      <a16:colId xmlns:a16="http://schemas.microsoft.com/office/drawing/2014/main" val="3301944858"/>
                    </a:ext>
                  </a:extLst>
                </a:gridCol>
                <a:gridCol w="1505478">
                  <a:extLst>
                    <a:ext uri="{9D8B030D-6E8A-4147-A177-3AD203B41FA5}">
                      <a16:colId xmlns:a16="http://schemas.microsoft.com/office/drawing/2014/main" val="490408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Normal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Discount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Discount amount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Discounted </a:t>
                      </a:r>
                    </a:p>
                    <a:p>
                      <a:r>
                        <a:rPr lang="en-US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31852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Laundry liquid detergent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$26.00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50% off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0771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Toothpaste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$9.00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50% off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34494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Butter chicken with rice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$7.00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10% off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80646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Apple crumble scrolls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$9.00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20% off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4327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Orange mineral water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40% off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59867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Tea bags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$5.80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50% off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8022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Margarine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20% off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381123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Pasta sauce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$4.00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10% off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8125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Pasta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$3.50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20% off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0854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Peanut butter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$7.50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30% off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67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Bread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$4.50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10% off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445688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/>
                        <a:t>Fresh strawberries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$6.00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20% off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13095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/>
                        <a:t>Cauliflower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$4.50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1F497D"/>
                          </a:solidFill>
                          <a:latin typeface="Calibri"/>
                        </a:rPr>
                        <a:t>30% off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378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21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4344"/>
            <a:ext cx="5516827" cy="1172433"/>
          </a:xfrm>
        </p:spPr>
        <p:txBody>
          <a:bodyPr>
            <a:normAutofit fontScale="90000"/>
          </a:bodyPr>
          <a:lstStyle/>
          <a:p>
            <a:r>
              <a:rPr lang="en-AU" sz="3200">
                <a:solidFill>
                  <a:srgbClr val="1F497D"/>
                </a:solidFill>
              </a:rPr>
              <a:t>Introducing the </a:t>
            </a:r>
            <a:br>
              <a:rPr lang="en-AU" sz="3200">
                <a:solidFill>
                  <a:srgbClr val="1F497D"/>
                </a:solidFill>
              </a:rPr>
            </a:br>
            <a:r>
              <a:rPr lang="en-AU" sz="3200">
                <a:solidFill>
                  <a:srgbClr val="1F497D"/>
                </a:solidFill>
              </a:rPr>
              <a:t>4-STEP PROBLEM-SOLVING MODEL</a:t>
            </a:r>
            <a:endParaRPr lang="en-US">
              <a:cs typeface="Calibri"/>
            </a:endParaRPr>
          </a:p>
        </p:txBody>
      </p:sp>
      <p:pic>
        <p:nvPicPr>
          <p:cNvPr id="3" name="Picture 2" descr="A diagram of mathematical modeling">
            <a:extLst>
              <a:ext uri="{FF2B5EF4-FFF2-40B4-BE49-F238E27FC236}">
                <a16:creationId xmlns:a16="http://schemas.microsoft.com/office/drawing/2014/main" id="{6E796CF9-1E17-8FD6-992F-FA7B40AAC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29" y="986307"/>
            <a:ext cx="7074908" cy="503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6803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828D53-8E6C-41B9-BF94-C1721DE94764}">
  <ds:schemaRefs>
    <ds:schemaRef ds:uri="64eff3df-e3d6-48ed-978f-45ff25640900"/>
    <ds:schemaRef ds:uri="ff236c08-9611-4854-a4bb-16d44b7327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7D0F61A-6165-4D17-B686-E512E3457963}">
  <ds:schemaRefs>
    <ds:schemaRef ds:uri="64eff3df-e3d6-48ed-978f-45ff25640900"/>
    <ds:schemaRef ds:uri="ff236c08-9611-4854-a4bb-16d44b7327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3D01EC-FACF-490B-86A3-9D5C0EC73A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2_Office Theme</vt:lpstr>
      <vt:lpstr>3_Office Theme</vt:lpstr>
      <vt:lpstr>4_Office Theme</vt:lpstr>
      <vt:lpstr>5_Office Theme</vt:lpstr>
      <vt:lpstr>Discounts    </vt:lpstr>
      <vt:lpstr>What do you notice?  What do you wonder? </vt:lpstr>
      <vt:lpstr>How would you work this out? Which calculation strategy do you prefer? </vt:lpstr>
      <vt:lpstr>Impact of sales offer </vt:lpstr>
      <vt:lpstr>Calculating the discount </vt:lpstr>
      <vt:lpstr>Calculating the discounted price </vt:lpstr>
      <vt:lpstr>Have you ever wondered?</vt:lpstr>
      <vt:lpstr>Sale items</vt:lpstr>
      <vt:lpstr>Introducing the  4-STEP PROBLEM-SOLVING MODEL</vt:lpstr>
      <vt:lpstr>Using the 4-STEP PROBLEM-SOLVING MODEL</vt:lpstr>
      <vt:lpstr>STEP 1</vt:lpstr>
      <vt:lpstr>STEP 2</vt:lpstr>
      <vt:lpstr>STEP 3</vt:lpstr>
      <vt:lpstr>STEP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revision>60</cp:revision>
  <dcterms:created xsi:type="dcterms:W3CDTF">2021-03-16T22:56:28Z</dcterms:created>
  <dcterms:modified xsi:type="dcterms:W3CDTF">2024-11-14T23:24:33Z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0x0101000810856600FD2D4391AFDDFCF33A69BD</vt:lpwstr>
  </property>
  <property fmtid="{D5CDD505-2E9C-101B-9397-08002B2CF9AE}" pid="3" name="MediaServiceImageTags">
    <vt:lpwstr/>
  </property>
</Properties>
</file>