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6" r:id="rId3"/>
    <p:sldId id="258" r:id="rId4"/>
    <p:sldId id="259" r:id="rId5"/>
    <p:sldId id="277" r:id="rId6"/>
    <p:sldId id="275" r:id="rId7"/>
    <p:sldId id="261" r:id="rId8"/>
    <p:sldId id="27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37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41" autoAdjust="0"/>
  </p:normalViewPr>
  <p:slideViewPr>
    <p:cSldViewPr>
      <p:cViewPr varScale="1">
        <p:scale>
          <a:sx n="116" d="100"/>
          <a:sy n="116" d="100"/>
        </p:scale>
        <p:origin x="28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29/01/2024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20741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105750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F2F2F"/>
                </a:solidFill>
                <a:effectLst/>
                <a:latin typeface="-apple-system"/>
              </a:rPr>
              <a:t>The images are released free of copyrights under </a:t>
            </a:r>
            <a:r>
              <a:rPr lang="en-US" b="0" i="0" cap="all" dirty="0">
                <a:solidFill>
                  <a:srgbClr val="000000"/>
                </a:solidFill>
                <a:effectLst/>
                <a:latin typeface="roboto condensed" panose="020F0502020204030204" pitchFamily="2" charset="0"/>
              </a:rPr>
              <a:t>CC0 1.0 DEED </a:t>
            </a:r>
            <a:r>
              <a:rPr lang="en-US" b="0" i="0" dirty="0">
                <a:solidFill>
                  <a:srgbClr val="000000"/>
                </a:solidFill>
                <a:effectLst/>
                <a:latin typeface="roboto condensed" panose="020F0502020204030204" pitchFamily="2" charset="0"/>
              </a:rPr>
              <a:t>CC0 1.0 Universal </a:t>
            </a:r>
          </a:p>
          <a:p>
            <a:pPr algn="l"/>
            <a:r>
              <a:rPr lang="en-US" b="0" i="0" dirty="0">
                <a:solidFill>
                  <a:srgbClr val="000000"/>
                </a:solidFill>
                <a:effectLst/>
                <a:latin typeface="roboto condensed" panose="020F0502020204030204" pitchFamily="2" charset="0"/>
              </a:rPr>
              <a:t>Finger lime: Citrus </a:t>
            </a:r>
            <a:r>
              <a:rPr lang="en-US" b="0" i="0" dirty="0" err="1">
                <a:solidFill>
                  <a:srgbClr val="000000"/>
                </a:solidFill>
                <a:effectLst/>
                <a:latin typeface="roboto condensed" panose="020F0502020204030204" pitchFamily="2" charset="0"/>
              </a:rPr>
              <a:t>australasica</a:t>
            </a:r>
            <a:r>
              <a:rPr lang="en-US" b="0" i="0" dirty="0">
                <a:solidFill>
                  <a:srgbClr val="000000"/>
                </a:solidFill>
                <a:effectLst/>
                <a:latin typeface="roboto condensed" panose="020F0502020204030204" pitchFamily="2" charset="0"/>
              </a:rPr>
              <a:t> Australian finger lime Amada44, CC BY-SA 3.0  via Wikimedia Commons</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283481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Images of school kid from https://pxhere.com/en/photo/1443557, </a:t>
            </a:r>
            <a:r>
              <a:rPr lang="en-GB" b="0" i="0" dirty="0">
                <a:solidFill>
                  <a:srgbClr val="2F2F2F"/>
                </a:solidFill>
                <a:effectLst/>
                <a:latin typeface="-apple-system"/>
              </a:rPr>
              <a:t> CC0 Public Domain </a:t>
            </a:r>
          </a:p>
          <a:p>
            <a:endParaRPr lang="en-GB" b="0" i="0" dirty="0">
              <a:solidFill>
                <a:srgbClr val="2F2F2F"/>
              </a:solidFill>
              <a:effectLst/>
              <a:latin typeface="-apple-system"/>
            </a:endParaRPr>
          </a:p>
          <a:p>
            <a:r>
              <a:rPr lang="en-GB" b="0" i="0" dirty="0">
                <a:solidFill>
                  <a:srgbClr val="2F2F2F"/>
                </a:solidFill>
                <a:effectLst/>
                <a:latin typeface="-apple-system"/>
              </a:rPr>
              <a:t>Kebab made in Canva by </a:t>
            </a:r>
            <a:r>
              <a:rPr lang="en-GB" b="0" i="0" dirty="0" err="1">
                <a:solidFill>
                  <a:srgbClr val="2F2F2F"/>
                </a:solidFill>
                <a:effectLst/>
                <a:latin typeface="-apple-system"/>
              </a:rPr>
              <a:t>M.Richards</a:t>
            </a:r>
            <a:r>
              <a:rPr lang="en-GB" b="0" i="0" dirty="0">
                <a:solidFill>
                  <a:srgbClr val="2F2F2F"/>
                </a:solidFill>
                <a:effectLst/>
                <a:latin typeface="-apple-system"/>
              </a:rPr>
              <a:t> </a:t>
            </a: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283481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Images of school kids from https://pxhere.com/en/photo/1443557, </a:t>
            </a:r>
            <a:r>
              <a:rPr lang="en-GB" b="0" i="0" dirty="0">
                <a:solidFill>
                  <a:srgbClr val="2F2F2F"/>
                </a:solidFill>
                <a:effectLst/>
                <a:latin typeface="-apple-system"/>
              </a:rPr>
              <a:t> CC0 Public Domain</a:t>
            </a: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2766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Fraction wall created in Lucid chart.</a:t>
            </a:r>
          </a:p>
        </p:txBody>
      </p:sp>
      <p:sp>
        <p:nvSpPr>
          <p:cNvPr id="4" name="Slide Number Placeholder 3"/>
          <p:cNvSpPr>
            <a:spLocks noGrp="1"/>
          </p:cNvSpPr>
          <p:nvPr>
            <p:ph type="sldNum" sz="quarter" idx="10"/>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102479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348085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170725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2189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709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18588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4290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2924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0506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A3CC2A7-6B72-40F1-BA15-CE4E09321D37}" type="datetimeFigureOut">
              <a:rPr lang="en-AU" smtClean="0"/>
              <a:t>29/01/2024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366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A3CC2A7-6B72-40F1-BA15-CE4E09321D37}" type="datetimeFigureOut">
              <a:rPr lang="en-AU" smtClean="0"/>
              <a:t>29/01/2024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9245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C2A7-6B72-40F1-BA15-CE4E09321D37}" type="datetimeFigureOut">
              <a:rPr lang="en-AU" smtClean="0"/>
              <a:t>29/01/2024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406916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11173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03506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CC2A7-6B72-40F1-BA15-CE4E09321D37}" type="datetimeFigureOut">
              <a:rPr lang="en-AU" smtClean="0"/>
              <a:t>29/01/2024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C576-B878-448C-BD9F-E8E656A57717}" type="slidenum">
              <a:rPr lang="en-AU" smtClean="0"/>
              <a:t>‹#›</a:t>
            </a:fld>
            <a:endParaRPr lang="en-AU"/>
          </a:p>
        </p:txBody>
      </p:sp>
    </p:spTree>
    <p:extLst>
      <p:ext uri="{BB962C8B-B14F-4D97-AF65-F5344CB8AC3E}">
        <p14:creationId xmlns:p14="http://schemas.microsoft.com/office/powerpoint/2010/main" val="411043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mathematicshub.edu.a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5.jpeg"/><Relationship Id="rId2" Type="http://schemas.openxmlformats.org/officeDocument/2006/relationships/notesSlide" Target="../notesSlides/notesSlide3.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jpeg"/><Relationship Id="rId5" Type="http://schemas.openxmlformats.org/officeDocument/2006/relationships/image" Target="../media/image11.png"/><Relationship Id="rId15" Type="http://schemas.openxmlformats.org/officeDocument/2006/relationships/hyperlink" Target="https://www.mathematicshub.edu.au/" TargetMode="External"/><Relationship Id="rId10"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12.jpeg"/><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18" Type="http://schemas.openxmlformats.org/officeDocument/2006/relationships/image" Target="../media/image8.jpe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23.png"/><Relationship Id="rId17" Type="http://schemas.openxmlformats.org/officeDocument/2006/relationships/image" Target="../media/image28.jpeg"/><Relationship Id="rId2" Type="http://schemas.openxmlformats.org/officeDocument/2006/relationships/notesSlide" Target="../notesSlides/notesSlide5.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11.png"/><Relationship Id="rId15" Type="http://schemas.openxmlformats.org/officeDocument/2006/relationships/image" Target="../media/image26.jpe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7.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29.jpeg"/><Relationship Id="rId4" Type="http://schemas.openxmlformats.org/officeDocument/2006/relationships/image" Target="../media/image10.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EA804A7-72E1-6EB1-42EE-A68C798E8691}"/>
              </a:ext>
              <a:ext uri="{C183D7F6-B498-43B3-948B-1728B52AA6E4}">
                <adec:decorative xmlns:adec="http://schemas.microsoft.com/office/drawing/2017/decorative" val="1"/>
              </a:ext>
            </a:extLst>
          </p:cNvPr>
          <p:cNvGrpSpPr/>
          <p:nvPr/>
        </p:nvGrpSpPr>
        <p:grpSpPr>
          <a:xfrm>
            <a:off x="0" y="839552"/>
            <a:ext cx="9145016" cy="6093296"/>
            <a:chOff x="0" y="839552"/>
            <a:chExt cx="9145016" cy="6093296"/>
          </a:xfrm>
        </p:grpSpPr>
        <p:pic>
          <p:nvPicPr>
            <p:cNvPr id="11" name="Picture 2">
              <a:extLst>
                <a:ext uri="{FF2B5EF4-FFF2-40B4-BE49-F238E27FC236}">
                  <a16:creationId xmlns:a16="http://schemas.microsoft.com/office/drawing/2014/main" id="{3B02FFA8-B4DD-A659-847C-40D9461084A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FF2B5EF4-FFF2-40B4-BE49-F238E27FC236}">
                  <a16:creationId xmlns:a16="http://schemas.microsoft.com/office/drawing/2014/main" id="{9DCF8F58-C60D-901F-35B3-D3E3317351AB}"/>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8224" y="6321883"/>
              <a:ext cx="826992" cy="541175"/>
            </a:xfrm>
            <a:prstGeom prst="rect">
              <a:avLst/>
            </a:prstGeom>
          </p:spPr>
        </p:pic>
        <p:pic>
          <p:nvPicPr>
            <p:cNvPr id="14" name="Picture 13">
              <a:extLst>
                <a:ext uri="{FF2B5EF4-FFF2-40B4-BE49-F238E27FC236}">
                  <a16:creationId xmlns:a16="http://schemas.microsoft.com/office/drawing/2014/main" id="{C6CAEB35-3FA9-E5F5-E1FB-19C117DF53F5}"/>
                </a:ex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55195" y="5728619"/>
              <a:ext cx="556021" cy="566359"/>
            </a:xfrm>
            <a:prstGeom prst="rect">
              <a:avLst/>
            </a:prstGeom>
          </p:spPr>
        </p:pic>
        <p:pic>
          <p:nvPicPr>
            <p:cNvPr id="15" name="Picture 14">
              <a:extLst>
                <a:ext uri="{FF2B5EF4-FFF2-40B4-BE49-F238E27FC236}">
                  <a16:creationId xmlns:a16="http://schemas.microsoft.com/office/drawing/2014/main" id="{3DA1EFB8-9C6B-504E-9053-5A6D4DAD5F43}"/>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5463" y="5876935"/>
              <a:ext cx="546257" cy="562567"/>
            </a:xfrm>
            <a:prstGeom prst="rect">
              <a:avLst/>
            </a:prstGeom>
          </p:spPr>
        </p:pic>
        <p:pic>
          <p:nvPicPr>
            <p:cNvPr id="16" name="Picture 15">
              <a:extLst>
                <a:ext uri="{FF2B5EF4-FFF2-40B4-BE49-F238E27FC236}">
                  <a16:creationId xmlns:a16="http://schemas.microsoft.com/office/drawing/2014/main" id="{CBBC9B71-3753-FCC0-23B1-BD79FCBEE49C}"/>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88903" y="6158218"/>
              <a:ext cx="856560" cy="555469"/>
            </a:xfrm>
            <a:prstGeom prst="rect">
              <a:avLst/>
            </a:prstGeom>
          </p:spPr>
        </p:pic>
        <p:pic>
          <p:nvPicPr>
            <p:cNvPr id="17" name="Picture 16">
              <a:extLst>
                <a:ext uri="{FF2B5EF4-FFF2-40B4-BE49-F238E27FC236}">
                  <a16:creationId xmlns:a16="http://schemas.microsoft.com/office/drawing/2014/main" id="{F35613ED-5998-B6F6-5767-AEC151A193B5}"/>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49800" y="6075762"/>
              <a:ext cx="554625" cy="727479"/>
            </a:xfrm>
            <a:prstGeom prst="rect">
              <a:avLst/>
            </a:prstGeom>
          </p:spPr>
        </p:pic>
      </p:grpSp>
      <p:grpSp>
        <p:nvGrpSpPr>
          <p:cNvPr id="12" name="Group 11">
            <a:extLst>
              <a:ext uri="{FF2B5EF4-FFF2-40B4-BE49-F238E27FC236}">
                <a16:creationId xmlns:a16="http://schemas.microsoft.com/office/drawing/2014/main" id="{E86B8A94-CC1C-123A-52BA-66D076BF05A9}"/>
              </a:ext>
              <a:ext uri="{C183D7F6-B498-43B3-948B-1728B52AA6E4}">
                <adec:decorative xmlns:adec="http://schemas.microsoft.com/office/drawing/2017/decorative" val="1"/>
              </a:ext>
            </a:extLst>
          </p:cNvPr>
          <p:cNvGrpSpPr/>
          <p:nvPr/>
        </p:nvGrpSpPr>
        <p:grpSpPr>
          <a:xfrm>
            <a:off x="5438976" y="5733256"/>
            <a:ext cx="2661416" cy="1101548"/>
            <a:chOff x="5438976" y="5733256"/>
            <a:chExt cx="2661416" cy="1101548"/>
          </a:xfrm>
        </p:grpSpPr>
        <p:pic>
          <p:nvPicPr>
            <p:cNvPr id="6" name="Content Placeholder 12"/>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67400" y="6309319"/>
              <a:ext cx="826992" cy="525485"/>
            </a:xfrm>
            <a:prstGeom prst="rect">
              <a:avLst/>
            </a:prstGeom>
          </p:spPr>
        </p:pic>
        <p:pic>
          <p:nvPicPr>
            <p:cNvPr id="5" name="Picture 4"/>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44371" y="5733256"/>
              <a:ext cx="556021" cy="549939"/>
            </a:xfrm>
            <a:prstGeom prst="rect">
              <a:avLst/>
            </a:prstGeom>
          </p:spPr>
        </p:pic>
        <p:pic>
          <p:nvPicPr>
            <p:cNvPr id="8" name="Picture 7"/>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34639" y="5877272"/>
              <a:ext cx="546257" cy="546257"/>
            </a:xfrm>
            <a:prstGeom prst="rect">
              <a:avLst/>
            </a:prstGeom>
          </p:spPr>
        </p:pic>
        <p:pic>
          <p:nvPicPr>
            <p:cNvPr id="7" name="Picture 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78079" y="6150399"/>
              <a:ext cx="856560" cy="539365"/>
            </a:xfrm>
            <a:prstGeom prst="rect">
              <a:avLst/>
            </a:prstGeom>
          </p:spPr>
        </p:pic>
        <p:pic>
          <p:nvPicPr>
            <p:cNvPr id="10" name="Picture 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38976" y="6070334"/>
              <a:ext cx="554625" cy="706388"/>
            </a:xfrm>
            <a:prstGeom prst="rect">
              <a:avLst/>
            </a:prstGeom>
          </p:spPr>
        </p:pic>
      </p:grpSp>
      <p:pic>
        <p:nvPicPr>
          <p:cNvPr id="18" name="Picture 17">
            <a:hlinkClick r:id="rId9"/>
            <a:extLst>
              <a:ext uri="{FF2B5EF4-FFF2-40B4-BE49-F238E27FC236}">
                <a16:creationId xmlns:a16="http://schemas.microsoft.com/office/drawing/2014/main" id="{21603C69-507F-5BCD-B704-ED0EB4A96C2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9" name="Footer Placeholder 12">
            <a:extLst>
              <a:ext uri="{FF2B5EF4-FFF2-40B4-BE49-F238E27FC236}">
                <a16:creationId xmlns:a16="http://schemas.microsoft.com/office/drawing/2014/main" id="{985946D7-FAE3-79D8-3E2C-C4D8FEA243F9}"/>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0" name="Picture 19">
            <a:extLst>
              <a:ext uri="{FF2B5EF4-FFF2-40B4-BE49-F238E27FC236}">
                <a16:creationId xmlns:a16="http://schemas.microsoft.com/office/drawing/2014/main" id="{16F4A165-DE2B-1F2B-9D3B-83A4DCFAF5AE}"/>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23" name="Title 22">
            <a:extLst>
              <a:ext uri="{FF2B5EF4-FFF2-40B4-BE49-F238E27FC236}">
                <a16:creationId xmlns:a16="http://schemas.microsoft.com/office/drawing/2014/main" id="{47DCFF94-4FCF-109B-7CF6-58BAEE1432C4}"/>
              </a:ext>
            </a:extLst>
          </p:cNvPr>
          <p:cNvSpPr>
            <a:spLocks noGrp="1"/>
          </p:cNvSpPr>
          <p:nvPr>
            <p:ph type="ctrTitle"/>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a:ln>
                  <a:noFill/>
                </a:ln>
                <a:solidFill>
                  <a:schemeClr val="tx2"/>
                </a:solidFill>
                <a:effectLst/>
                <a:uLnTx/>
                <a:uFillTx/>
                <a:latin typeface="+mn-lt"/>
                <a:ea typeface="+mn-ea"/>
                <a:cs typeface="+mn-cs"/>
              </a:rPr>
              <a:t>Fruit fractions:</a:t>
            </a:r>
            <a:br>
              <a:rPr kumimoji="0" lang="en-AU" sz="4400" b="0" i="0" u="none" strike="noStrike" kern="1200" cap="none" spc="0" normalizeH="0" baseline="0" noProof="0">
                <a:ln>
                  <a:noFill/>
                </a:ln>
                <a:solidFill>
                  <a:schemeClr val="tx2"/>
                </a:solidFill>
                <a:effectLst/>
                <a:uLnTx/>
                <a:uFillTx/>
                <a:latin typeface="+mn-lt"/>
                <a:ea typeface="+mn-ea"/>
                <a:cs typeface="+mn-cs"/>
              </a:rPr>
            </a:br>
            <a:r>
              <a:rPr kumimoji="0" lang="en-AU" sz="4400" b="0" i="0" u="none" strike="noStrike" kern="1200" cap="none" spc="0" normalizeH="0" baseline="0" noProof="0">
                <a:ln>
                  <a:noFill/>
                </a:ln>
                <a:solidFill>
                  <a:schemeClr val="tx2"/>
                </a:solidFill>
                <a:effectLst/>
                <a:uLnTx/>
                <a:uFillTx/>
                <a:latin typeface="+mn-lt"/>
                <a:ea typeface="+mn-ea"/>
                <a:cs typeface="+mn-cs"/>
              </a:rPr>
              <a:t>Fruit </a:t>
            </a:r>
            <a:r>
              <a:rPr kumimoji="0" lang="en-AU" sz="4400" b="0" i="0" u="none" strike="noStrike" kern="1200" cap="none" spc="0" normalizeH="0" baseline="0" noProof="0" dirty="0">
                <a:ln>
                  <a:noFill/>
                </a:ln>
                <a:solidFill>
                  <a:schemeClr val="tx2"/>
                </a:solidFill>
                <a:effectLst/>
                <a:uLnTx/>
                <a:uFillTx/>
                <a:latin typeface="+mn-lt"/>
                <a:ea typeface="+mn-ea"/>
                <a:cs typeface="+mn-cs"/>
              </a:rPr>
              <a:t>kebabs! </a:t>
            </a:r>
            <a:endParaRPr lang="en-GB" dirty="0"/>
          </a:p>
        </p:txBody>
      </p:sp>
    </p:spTree>
    <p:extLst>
      <p:ext uri="{BB962C8B-B14F-4D97-AF65-F5344CB8AC3E}">
        <p14:creationId xmlns:p14="http://schemas.microsoft.com/office/powerpoint/2010/main" val="352623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5"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6730274" y="206517"/>
            <a:ext cx="217226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accent6">
                    <a:lumMod val="50000"/>
                  </a:schemeClr>
                </a:solidFill>
                <a:effectLst/>
                <a:uLnTx/>
                <a:uFillTx/>
                <a:latin typeface="+mn-lt"/>
                <a:ea typeface="+mn-ea"/>
                <a:cs typeface="+mn-cs"/>
              </a:rPr>
              <a:t>Warm up</a:t>
            </a:r>
          </a:p>
        </p:txBody>
      </p:sp>
      <p:sp>
        <p:nvSpPr>
          <p:cNvPr id="21" name="TextBox 20">
            <a:extLst>
              <a:ext uri="{FF2B5EF4-FFF2-40B4-BE49-F238E27FC236}">
                <a16:creationId xmlns:a16="http://schemas.microsoft.com/office/drawing/2014/main" id="{A7F7FF8E-E4DF-3DA2-3441-8AE113F8F926}"/>
              </a:ext>
            </a:extLst>
          </p:cNvPr>
          <p:cNvSpPr txBox="1"/>
          <p:nvPr/>
        </p:nvSpPr>
        <p:spPr>
          <a:xfrm>
            <a:off x="2856105" y="911365"/>
            <a:ext cx="3138680" cy="954107"/>
          </a:xfrm>
          <a:prstGeom prst="rect">
            <a:avLst/>
          </a:prstGeom>
          <a:noFill/>
        </p:spPr>
        <p:txBody>
          <a:bodyPr wrap="none" rtlCol="0">
            <a:spAutoFit/>
          </a:bodyPr>
          <a:lstStyle/>
          <a:p>
            <a:pPr algn="ctr"/>
            <a:r>
              <a:rPr lang="en-AU" sz="2800" dirty="0">
                <a:solidFill>
                  <a:schemeClr val="tx2"/>
                </a:solidFill>
              </a:rPr>
              <a:t>Are these quarters? </a:t>
            </a:r>
          </a:p>
          <a:p>
            <a:pPr algn="ctr"/>
            <a:r>
              <a:rPr lang="en-AU" sz="2800" dirty="0">
                <a:solidFill>
                  <a:schemeClr val="tx2"/>
                </a:solidFill>
              </a:rPr>
              <a:t>Prove it</a:t>
            </a:r>
          </a:p>
        </p:txBody>
      </p:sp>
      <p:sp>
        <p:nvSpPr>
          <p:cNvPr id="3" name="Rectangle 2" descr="A large rectangle that is made up of two triangles and two rectangles">
            <a:extLst>
              <a:ext uri="{FF2B5EF4-FFF2-40B4-BE49-F238E27FC236}">
                <a16:creationId xmlns:a16="http://schemas.microsoft.com/office/drawing/2014/main" id="{EA10A73D-3DBA-F688-9F09-FE5C8373AF5E}"/>
              </a:ext>
            </a:extLst>
          </p:cNvPr>
          <p:cNvSpPr/>
          <p:nvPr/>
        </p:nvSpPr>
        <p:spPr>
          <a:xfrm>
            <a:off x="2484107" y="2075580"/>
            <a:ext cx="3979284" cy="3240360"/>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2829FEEC-DE16-4907-A709-499B385FF949}"/>
              </a:ext>
              <a:ext uri="{C183D7F6-B498-43B3-948B-1728B52AA6E4}">
                <adec:decorative xmlns:adec="http://schemas.microsoft.com/office/drawing/2017/decorative" val="1"/>
              </a:ext>
            </a:extLst>
          </p:cNvPr>
          <p:cNvCxnSpPr>
            <a:cxnSpLocks/>
            <a:stCxn id="3" idx="0"/>
            <a:endCxn id="3" idx="2"/>
          </p:cNvCxnSpPr>
          <p:nvPr/>
        </p:nvCxnSpPr>
        <p:spPr>
          <a:xfrm>
            <a:off x="4473749" y="2075580"/>
            <a:ext cx="0" cy="32403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072E56-C7B4-A5AD-FCA8-E21E0D3555DD}"/>
              </a:ext>
              <a:ext uri="{C183D7F6-B498-43B3-948B-1728B52AA6E4}">
                <adec:decorative xmlns:adec="http://schemas.microsoft.com/office/drawing/2017/decorative" val="1"/>
              </a:ext>
            </a:extLst>
          </p:cNvPr>
          <p:cNvCxnSpPr>
            <a:cxnSpLocks/>
            <a:endCxn id="3" idx="2"/>
          </p:cNvCxnSpPr>
          <p:nvPr/>
        </p:nvCxnSpPr>
        <p:spPr>
          <a:xfrm>
            <a:off x="2484108" y="2075580"/>
            <a:ext cx="1989641" cy="32403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CBE100-5AF0-3B49-979B-20F58C97480C}"/>
              </a:ext>
              <a:ext uri="{C183D7F6-B498-43B3-948B-1728B52AA6E4}">
                <adec:decorative xmlns:adec="http://schemas.microsoft.com/office/drawing/2017/decorative" val="1"/>
              </a:ext>
            </a:extLst>
          </p:cNvPr>
          <p:cNvCxnSpPr>
            <a:cxnSpLocks/>
          </p:cNvCxnSpPr>
          <p:nvPr/>
        </p:nvCxnSpPr>
        <p:spPr>
          <a:xfrm>
            <a:off x="5508104" y="2075580"/>
            <a:ext cx="0" cy="32403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0119EA9-E9FC-8E5C-4032-11B775C81055}"/>
              </a:ext>
              <a:ext uri="{C183D7F6-B498-43B3-948B-1728B52AA6E4}">
                <adec:decorative xmlns:adec="http://schemas.microsoft.com/office/drawing/2017/decorative" val="1"/>
              </a:ext>
            </a:extLst>
          </p:cNvPr>
          <p:cNvGrpSpPr/>
          <p:nvPr/>
        </p:nvGrpSpPr>
        <p:grpSpPr>
          <a:xfrm>
            <a:off x="35096" y="6489351"/>
            <a:ext cx="2847785" cy="338455"/>
            <a:chOff x="35096" y="6489351"/>
            <a:chExt cx="2847785" cy="338455"/>
          </a:xfrm>
        </p:grpSpPr>
        <p:pic>
          <p:nvPicPr>
            <p:cNvPr id="4" name="Picture 3">
              <a:extLst>
                <a:ext uri="{FF2B5EF4-FFF2-40B4-BE49-F238E27FC236}">
                  <a16:creationId xmlns:a16="http://schemas.microsoft.com/office/drawing/2014/main" id="{7656EA12-1EC7-AC03-3483-BE317B4F9E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3446" y="6565778"/>
              <a:ext cx="559435" cy="198755"/>
            </a:xfrm>
            <a:prstGeom prst="rect">
              <a:avLst/>
            </a:prstGeom>
          </p:spPr>
        </p:pic>
        <p:sp>
          <p:nvSpPr>
            <p:cNvPr id="6" name="Text Box 2">
              <a:extLst>
                <a:ext uri="{FF2B5EF4-FFF2-40B4-BE49-F238E27FC236}">
                  <a16:creationId xmlns:a16="http://schemas.microsoft.com/office/drawing/2014/main" id="{A58C6638-EA23-4321-F4B5-056A3C6B543A}"/>
                </a:ext>
              </a:extLst>
            </p:cNvPr>
            <p:cNvSpPr txBox="1"/>
            <p:nvPr/>
          </p:nvSpPr>
          <p:spPr>
            <a:xfrm>
              <a:off x="35096" y="6489351"/>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2023 Commonwealth of Australia, unless otherwise indicated. Creative Commons Attribution 4.0, unless otherwise indicated.</a:t>
              </a:r>
            </a:p>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a:t>
              </a:r>
            </a:p>
          </p:txBody>
        </p:sp>
      </p:grpSp>
      <p:pic>
        <p:nvPicPr>
          <p:cNvPr id="7" name="Picture 6">
            <a:hlinkClick r:id="rId10"/>
            <a:extLst>
              <a:ext uri="{FF2B5EF4-FFF2-40B4-BE49-F238E27FC236}">
                <a16:creationId xmlns:a16="http://schemas.microsoft.com/office/drawing/2014/main" id="{ABCB5C36-BF95-67CB-1448-B8CD0DADF91F}"/>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Tree>
    <p:extLst>
      <p:ext uri="{BB962C8B-B14F-4D97-AF65-F5344CB8AC3E}">
        <p14:creationId xmlns:p14="http://schemas.microsoft.com/office/powerpoint/2010/main" val="414810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5"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2" name="Title 1"/>
          <p:cNvSpPr>
            <a:spLocks noGrp="1"/>
          </p:cNvSpPr>
          <p:nvPr>
            <p:ph type="title"/>
          </p:nvPr>
        </p:nvSpPr>
        <p:spPr>
          <a:xfrm>
            <a:off x="394730" y="-221580"/>
            <a:ext cx="8229600" cy="1143000"/>
          </a:xfrm>
        </p:spPr>
        <p:txBody>
          <a:bodyPr/>
          <a:lstStyle/>
          <a:p>
            <a:r>
              <a:rPr lang="en-AU" dirty="0">
                <a:solidFill>
                  <a:schemeClr val="tx2"/>
                </a:solidFill>
              </a:rPr>
              <a:t>Example fruits </a:t>
            </a:r>
          </a:p>
        </p:txBody>
      </p:sp>
      <p:grpSp>
        <p:nvGrpSpPr>
          <p:cNvPr id="10" name="Group 9" descr="Three apples">
            <a:extLst>
              <a:ext uri="{FF2B5EF4-FFF2-40B4-BE49-F238E27FC236}">
                <a16:creationId xmlns:a16="http://schemas.microsoft.com/office/drawing/2014/main" id="{B48E3E58-226C-2BF4-7CC2-1C3F6A80BC10}"/>
              </a:ext>
            </a:extLst>
          </p:cNvPr>
          <p:cNvGrpSpPr/>
          <p:nvPr/>
        </p:nvGrpSpPr>
        <p:grpSpPr>
          <a:xfrm>
            <a:off x="179512" y="606831"/>
            <a:ext cx="3347864" cy="2496958"/>
            <a:chOff x="179512" y="606831"/>
            <a:chExt cx="3347864" cy="2496958"/>
          </a:xfrm>
        </p:grpSpPr>
        <p:pic>
          <p:nvPicPr>
            <p:cNvPr id="1026" name="Picture 2" descr="apple, plant, fruit, food, green, produce, juice, liqueur, healthy food, flowering plant, rose family, eating healthy, granny smith, land plant, rose order, manzana verde, nice apples">
              <a:extLst>
                <a:ext uri="{FF2B5EF4-FFF2-40B4-BE49-F238E27FC236}">
                  <a16:creationId xmlns:a16="http://schemas.microsoft.com/office/drawing/2014/main" id="{06277322-426A-4FF3-FB50-500FDA06A2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606831"/>
              <a:ext cx="3347864" cy="2240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5BB4F2-5C93-69EF-65DD-0535BD64A9AE}"/>
                </a:ext>
              </a:extLst>
            </p:cNvPr>
            <p:cNvSpPr txBox="1"/>
            <p:nvPr/>
          </p:nvSpPr>
          <p:spPr>
            <a:xfrm>
              <a:off x="1286608" y="2734457"/>
              <a:ext cx="797013" cy="369332"/>
            </a:xfrm>
            <a:prstGeom prst="rect">
              <a:avLst/>
            </a:prstGeom>
            <a:noFill/>
          </p:spPr>
          <p:txBody>
            <a:bodyPr wrap="none" rtlCol="0">
              <a:spAutoFit/>
            </a:bodyPr>
            <a:lstStyle/>
            <a:p>
              <a:r>
                <a:rPr lang="en-AU" dirty="0"/>
                <a:t>apples</a:t>
              </a:r>
            </a:p>
          </p:txBody>
        </p:sp>
      </p:grpSp>
      <p:grpSp>
        <p:nvGrpSpPr>
          <p:cNvPr id="12" name="Group 11" descr="Banana">
            <a:extLst>
              <a:ext uri="{FF2B5EF4-FFF2-40B4-BE49-F238E27FC236}">
                <a16:creationId xmlns:a16="http://schemas.microsoft.com/office/drawing/2014/main" id="{EC21BE10-5C96-D1E8-C305-F6812E5297FF}"/>
              </a:ext>
            </a:extLst>
          </p:cNvPr>
          <p:cNvGrpSpPr/>
          <p:nvPr/>
        </p:nvGrpSpPr>
        <p:grpSpPr>
          <a:xfrm>
            <a:off x="4768367" y="686418"/>
            <a:ext cx="4294591" cy="2415707"/>
            <a:chOff x="4945144" y="239573"/>
            <a:chExt cx="4294591" cy="2415707"/>
          </a:xfrm>
        </p:grpSpPr>
        <p:pic>
          <p:nvPicPr>
            <p:cNvPr id="1028" name="Picture 4" descr="nature, plant, fruit, ripe, food, produce, yellow, banana, healthy, dessert, delicious, fruits, frisch, pieces, flowering plant, land plant, banana family">
              <a:extLst>
                <a:ext uri="{FF2B5EF4-FFF2-40B4-BE49-F238E27FC236}">
                  <a16:creationId xmlns:a16="http://schemas.microsoft.com/office/drawing/2014/main" id="{19D1E926-8A7C-F80C-222A-AF186DD64E4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5144" y="239573"/>
              <a:ext cx="4294591" cy="2415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BB6E34-A874-05C3-2FB1-1F64FDAC6056}"/>
                </a:ext>
              </a:extLst>
            </p:cNvPr>
            <p:cNvSpPr txBox="1"/>
            <p:nvPr/>
          </p:nvSpPr>
          <p:spPr>
            <a:xfrm>
              <a:off x="7492815" y="2019591"/>
              <a:ext cx="881973" cy="369332"/>
            </a:xfrm>
            <a:prstGeom prst="rect">
              <a:avLst/>
            </a:prstGeom>
            <a:noFill/>
          </p:spPr>
          <p:txBody>
            <a:bodyPr wrap="none" rtlCol="0">
              <a:spAutoFit/>
            </a:bodyPr>
            <a:lstStyle/>
            <a:p>
              <a:r>
                <a:rPr lang="en-AU" dirty="0"/>
                <a:t>banana</a:t>
              </a:r>
            </a:p>
          </p:txBody>
        </p:sp>
      </p:grpSp>
      <p:grpSp>
        <p:nvGrpSpPr>
          <p:cNvPr id="20" name="Group 19" descr="Quandong hanging from tree">
            <a:extLst>
              <a:ext uri="{FF2B5EF4-FFF2-40B4-BE49-F238E27FC236}">
                <a16:creationId xmlns:a16="http://schemas.microsoft.com/office/drawing/2014/main" id="{4E644C06-4DB1-83B2-B071-AF2FF02839AB}"/>
              </a:ext>
            </a:extLst>
          </p:cNvPr>
          <p:cNvGrpSpPr/>
          <p:nvPr/>
        </p:nvGrpSpPr>
        <p:grpSpPr>
          <a:xfrm>
            <a:off x="149158" y="3416279"/>
            <a:ext cx="2555776" cy="2381070"/>
            <a:chOff x="149158" y="3416279"/>
            <a:chExt cx="2555776" cy="2381070"/>
          </a:xfrm>
        </p:grpSpPr>
        <p:pic>
          <p:nvPicPr>
            <p:cNvPr id="1032" name="Picture 8" descr="tree, branch, plant, fruit, sweet, flower, bush, food, red, produce, botany, flora, australia, leaves, exotic, aboriginal, flowering plant, rose family, acerola, malpighia, woody plant, land plant, sandalwood crop, quandong, native peach, santalum acuminatum, flora of australia, bush food, bush tucker, australian cuisine, australian bush fruits, bush fruits">
              <a:extLst>
                <a:ext uri="{FF2B5EF4-FFF2-40B4-BE49-F238E27FC236}">
                  <a16:creationId xmlns:a16="http://schemas.microsoft.com/office/drawing/2014/main" id="{DBB52062-7C41-35D7-7CCB-A6A1AB139E3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158" y="3416279"/>
              <a:ext cx="2555776" cy="19168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5AD00A-4177-4467-8F57-EA12F6A938CD}"/>
                </a:ext>
              </a:extLst>
            </p:cNvPr>
            <p:cNvSpPr txBox="1"/>
            <p:nvPr/>
          </p:nvSpPr>
          <p:spPr>
            <a:xfrm>
              <a:off x="1188511" y="5428017"/>
              <a:ext cx="1135247" cy="369332"/>
            </a:xfrm>
            <a:prstGeom prst="rect">
              <a:avLst/>
            </a:prstGeom>
            <a:noFill/>
          </p:spPr>
          <p:txBody>
            <a:bodyPr wrap="none" rtlCol="0">
              <a:spAutoFit/>
            </a:bodyPr>
            <a:lstStyle/>
            <a:p>
              <a:r>
                <a:rPr lang="en-AU" dirty="0"/>
                <a:t>quandong</a:t>
              </a:r>
            </a:p>
          </p:txBody>
        </p:sp>
      </p:grpSp>
      <p:grpSp>
        <p:nvGrpSpPr>
          <p:cNvPr id="19" name="Group 18" descr="Pineapple">
            <a:extLst>
              <a:ext uri="{FF2B5EF4-FFF2-40B4-BE49-F238E27FC236}">
                <a16:creationId xmlns:a16="http://schemas.microsoft.com/office/drawing/2014/main" id="{E459B883-37B1-1511-5544-D94E74822F80}"/>
              </a:ext>
            </a:extLst>
          </p:cNvPr>
          <p:cNvGrpSpPr/>
          <p:nvPr/>
        </p:nvGrpSpPr>
        <p:grpSpPr>
          <a:xfrm>
            <a:off x="3597577" y="2919123"/>
            <a:ext cx="2371050" cy="3128334"/>
            <a:chOff x="3597577" y="2919123"/>
            <a:chExt cx="2371050" cy="3128334"/>
          </a:xfrm>
        </p:grpSpPr>
        <p:pic>
          <p:nvPicPr>
            <p:cNvPr id="1030" name="Picture 6" descr="apple, plant, white, fruit, leaf, isolated, summer, pine, orange, food, green, cooking, produce, vegetable, macro, natural, fresh, kitchen, weight, colorful, closeup, groceries, healthy, snack, lunch, delicious, health, pineapple, stalk, calories, nutrition, dinner, supermarket, raw, good, fiber, loss, catering, diet, organic, ingredients, picked, dieting, flowering plant, ananas, appetite, bromeliaceae, land plant, wholesome">
              <a:extLst>
                <a:ext uri="{FF2B5EF4-FFF2-40B4-BE49-F238E27FC236}">
                  <a16:creationId xmlns:a16="http://schemas.microsoft.com/office/drawing/2014/main" id="{603A12A9-4B5A-5DAA-1D9D-0B7B20CBAE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7577" y="2919123"/>
              <a:ext cx="1997968" cy="29969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A6629E-A22A-7C28-3B69-61F04F498B0F}"/>
                </a:ext>
              </a:extLst>
            </p:cNvPr>
            <p:cNvSpPr txBox="1"/>
            <p:nvPr/>
          </p:nvSpPr>
          <p:spPr>
            <a:xfrm>
              <a:off x="4849410" y="5678125"/>
              <a:ext cx="1119217" cy="369332"/>
            </a:xfrm>
            <a:prstGeom prst="rect">
              <a:avLst/>
            </a:prstGeom>
            <a:noFill/>
          </p:spPr>
          <p:txBody>
            <a:bodyPr wrap="none" rtlCol="0">
              <a:spAutoFit/>
            </a:bodyPr>
            <a:lstStyle/>
            <a:p>
              <a:r>
                <a:rPr lang="en-AU" dirty="0"/>
                <a:t>pineapple</a:t>
              </a:r>
            </a:p>
          </p:txBody>
        </p:sp>
      </p:grpSp>
      <p:grpSp>
        <p:nvGrpSpPr>
          <p:cNvPr id="18" name="Group 17" descr="Finger lime">
            <a:extLst>
              <a:ext uri="{FF2B5EF4-FFF2-40B4-BE49-F238E27FC236}">
                <a16:creationId xmlns:a16="http://schemas.microsoft.com/office/drawing/2014/main" id="{C1F32C9C-1641-D591-5FC5-3CF4DA049346}"/>
              </a:ext>
            </a:extLst>
          </p:cNvPr>
          <p:cNvGrpSpPr/>
          <p:nvPr/>
        </p:nvGrpSpPr>
        <p:grpSpPr>
          <a:xfrm>
            <a:off x="6106489" y="3563478"/>
            <a:ext cx="2779298" cy="1864539"/>
            <a:chOff x="6106489" y="3563478"/>
            <a:chExt cx="2779298" cy="1864539"/>
          </a:xfrm>
        </p:grpSpPr>
        <p:pic>
          <p:nvPicPr>
            <p:cNvPr id="1034" name="Picture 10" descr="Finger lime, la nuova frontiera australiana del limone - Lo Sbuffo">
              <a:extLst>
                <a:ext uri="{FF2B5EF4-FFF2-40B4-BE49-F238E27FC236}">
                  <a16:creationId xmlns:a16="http://schemas.microsoft.com/office/drawing/2014/main" id="{2BDE068E-80F7-BA36-0CE5-1A44471BE0D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06489" y="3563478"/>
              <a:ext cx="2779298" cy="13896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9F835F-CA99-51DD-3FA9-F27AE11909C9}"/>
                </a:ext>
              </a:extLst>
            </p:cNvPr>
            <p:cNvSpPr txBox="1"/>
            <p:nvPr/>
          </p:nvSpPr>
          <p:spPr>
            <a:xfrm>
              <a:off x="7010180" y="5058685"/>
              <a:ext cx="1191032" cy="369332"/>
            </a:xfrm>
            <a:prstGeom prst="rect">
              <a:avLst/>
            </a:prstGeom>
            <a:noFill/>
          </p:spPr>
          <p:txBody>
            <a:bodyPr wrap="none" rtlCol="0">
              <a:spAutoFit/>
            </a:bodyPr>
            <a:lstStyle/>
            <a:p>
              <a:r>
                <a:rPr lang="en-AU" dirty="0"/>
                <a:t>finger lime</a:t>
              </a:r>
            </a:p>
          </p:txBody>
        </p:sp>
      </p:grpSp>
      <p:grpSp>
        <p:nvGrpSpPr>
          <p:cNvPr id="7" name="Group 6">
            <a:extLst>
              <a:ext uri="{FF2B5EF4-FFF2-40B4-BE49-F238E27FC236}">
                <a16:creationId xmlns:a16="http://schemas.microsoft.com/office/drawing/2014/main" id="{44A233F5-A355-5658-6BD9-989CEC79D8D6}"/>
              </a:ext>
              <a:ext uri="{C183D7F6-B498-43B3-948B-1728B52AA6E4}">
                <adec:decorative xmlns:adec="http://schemas.microsoft.com/office/drawing/2017/decorative" val="1"/>
              </a:ext>
            </a:extLst>
          </p:cNvPr>
          <p:cNvGrpSpPr/>
          <p:nvPr/>
        </p:nvGrpSpPr>
        <p:grpSpPr>
          <a:xfrm>
            <a:off x="35096" y="6489351"/>
            <a:ext cx="2847785" cy="338455"/>
            <a:chOff x="35096" y="6489351"/>
            <a:chExt cx="2847785" cy="338455"/>
          </a:xfrm>
        </p:grpSpPr>
        <p:pic>
          <p:nvPicPr>
            <p:cNvPr id="8" name="Picture 7">
              <a:extLst>
                <a:ext uri="{FF2B5EF4-FFF2-40B4-BE49-F238E27FC236}">
                  <a16:creationId xmlns:a16="http://schemas.microsoft.com/office/drawing/2014/main" id="{A2C8F15C-0E14-A2FE-2004-16E7E17D79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23446" y="6565778"/>
              <a:ext cx="559435" cy="198755"/>
            </a:xfrm>
            <a:prstGeom prst="rect">
              <a:avLst/>
            </a:prstGeom>
          </p:spPr>
        </p:pic>
        <p:sp>
          <p:nvSpPr>
            <p:cNvPr id="9" name="Text Box 2">
              <a:extLst>
                <a:ext uri="{FF2B5EF4-FFF2-40B4-BE49-F238E27FC236}">
                  <a16:creationId xmlns:a16="http://schemas.microsoft.com/office/drawing/2014/main" id="{F93A66AB-2511-0E60-7E6C-80335AB16BD2}"/>
                </a:ext>
              </a:extLst>
            </p:cNvPr>
            <p:cNvSpPr txBox="1"/>
            <p:nvPr/>
          </p:nvSpPr>
          <p:spPr>
            <a:xfrm>
              <a:off x="35096" y="6489351"/>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2023 Commonwealth of Australia, unless otherwise indicated. Creative Commons Attribution 4.0, unless otherwise indicated.</a:t>
              </a:r>
            </a:p>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a:t>
              </a:r>
            </a:p>
          </p:txBody>
        </p:sp>
      </p:grpSp>
      <p:pic>
        <p:nvPicPr>
          <p:cNvPr id="21" name="Picture 20">
            <a:hlinkClick r:id="rId15"/>
            <a:extLst>
              <a:ext uri="{FF2B5EF4-FFF2-40B4-BE49-F238E27FC236}">
                <a16:creationId xmlns:a16="http://schemas.microsoft.com/office/drawing/2014/main" id="{F409DD32-E098-4442-12F9-22FCFF8CA819}"/>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22" name="TextBox 21">
            <a:extLst>
              <a:ext uri="{FF2B5EF4-FFF2-40B4-BE49-F238E27FC236}">
                <a16:creationId xmlns:a16="http://schemas.microsoft.com/office/drawing/2014/main" id="{5246A4CA-6C72-C717-F96F-8B15CD35565E}"/>
              </a:ext>
              <a:ext uri="{C183D7F6-B498-43B3-948B-1728B52AA6E4}">
                <adec:decorative xmlns:adec="http://schemas.microsoft.com/office/drawing/2017/decorative" val="1"/>
              </a:ext>
            </a:extLst>
          </p:cNvPr>
          <p:cNvSpPr txBox="1"/>
          <p:nvPr/>
        </p:nvSpPr>
        <p:spPr>
          <a:xfrm>
            <a:off x="-51645" y="6183003"/>
            <a:ext cx="3229729" cy="338554"/>
          </a:xfrm>
          <a:prstGeom prst="rect">
            <a:avLst/>
          </a:prstGeom>
          <a:noFill/>
        </p:spPr>
        <p:txBody>
          <a:bodyPr wrap="square" rtlCol="0">
            <a:spAutoFit/>
          </a:bodyPr>
          <a:lstStyle/>
          <a:p>
            <a:r>
              <a:rPr lang="en-AU" sz="800" dirty="0">
                <a:solidFill>
                  <a:schemeClr val="tx1">
                    <a:lumMod val="65000"/>
                    <a:lumOff val="35000"/>
                  </a:schemeClr>
                </a:solidFill>
              </a:rPr>
              <a:t>Images: </a:t>
            </a:r>
            <a:r>
              <a:rPr lang="en-US" sz="800" b="0" i="0" dirty="0">
                <a:solidFill>
                  <a:schemeClr val="tx1">
                    <a:lumMod val="65000"/>
                    <a:lumOff val="35000"/>
                  </a:schemeClr>
                </a:solidFill>
                <a:effectLst/>
                <a:latin typeface="-apple-system"/>
              </a:rPr>
              <a:t>under </a:t>
            </a:r>
            <a:r>
              <a:rPr lang="en-US" sz="800" b="0" i="0" cap="all" dirty="0">
                <a:solidFill>
                  <a:schemeClr val="tx1">
                    <a:lumMod val="65000"/>
                    <a:lumOff val="35000"/>
                  </a:schemeClr>
                </a:solidFill>
                <a:effectLst/>
                <a:latin typeface="roboto condensed" panose="020F0502020204030204" pitchFamily="2" charset="0"/>
              </a:rPr>
              <a:t>CC0 1.0 DEED </a:t>
            </a:r>
            <a:r>
              <a:rPr lang="en-US" sz="800" b="0" i="0" dirty="0">
                <a:solidFill>
                  <a:schemeClr val="tx1">
                    <a:lumMod val="65000"/>
                    <a:lumOff val="35000"/>
                  </a:schemeClr>
                </a:solidFill>
                <a:effectLst/>
                <a:latin typeface="roboto condensed" panose="020F0502020204030204" pitchFamily="2" charset="0"/>
              </a:rPr>
              <a:t>CC0 1.0 Universal</a:t>
            </a:r>
          </a:p>
          <a:p>
            <a:r>
              <a:rPr lang="en-US" sz="800" b="0" i="0" dirty="0">
                <a:solidFill>
                  <a:schemeClr val="tx1">
                    <a:lumMod val="65000"/>
                    <a:lumOff val="35000"/>
                  </a:schemeClr>
                </a:solidFill>
                <a:effectLst/>
                <a:latin typeface="roboto condensed" panose="020F0502020204030204" pitchFamily="2" charset="0"/>
              </a:rPr>
              <a:t>Finger lime: Amada44, CC BY-SA 3.0  via Wikimedia Commons</a:t>
            </a:r>
            <a:endParaRPr lang="en-AU" sz="800" dirty="0">
              <a:solidFill>
                <a:schemeClr val="tx1">
                  <a:lumMod val="65000"/>
                  <a:lumOff val="35000"/>
                </a:schemeClr>
              </a:solidFill>
            </a:endParaRPr>
          </a:p>
        </p:txBody>
      </p:sp>
    </p:spTree>
    <p:extLst>
      <p:ext uri="{BB962C8B-B14F-4D97-AF65-F5344CB8AC3E}">
        <p14:creationId xmlns:p14="http://schemas.microsoft.com/office/powerpoint/2010/main" val="11083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 y="2031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3" name="Title 2">
            <a:extLst>
              <a:ext uri="{FF2B5EF4-FFF2-40B4-BE49-F238E27FC236}">
                <a16:creationId xmlns:a16="http://schemas.microsoft.com/office/drawing/2014/main" id="{27757DA9-9918-7553-EC21-9149C24076AB}"/>
              </a:ext>
            </a:extLst>
          </p:cNvPr>
          <p:cNvSpPr txBox="1">
            <a:spLocks noGrp="1"/>
          </p:cNvSpPr>
          <p:nvPr>
            <p:ph type="title" idx="4294967295"/>
          </p:nvPr>
        </p:nvSpPr>
        <p:spPr>
          <a:xfrm>
            <a:off x="286" y="52305"/>
            <a:ext cx="2725618"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Fruit kebabs</a:t>
            </a:r>
            <a:endParaRPr kumimoji="0" lang="en-GB" sz="40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8" name="Group 7" descr="The boy says: I made my fruit kebab with four tenths of an apple, three tenths of a pineapple and three tenths of a finger lime.">
            <a:extLst>
              <a:ext uri="{FF2B5EF4-FFF2-40B4-BE49-F238E27FC236}">
                <a16:creationId xmlns:a16="http://schemas.microsoft.com/office/drawing/2014/main" id="{12C1CF1F-D8D5-2E87-9A13-041EC56CE005}"/>
              </a:ext>
            </a:extLst>
          </p:cNvPr>
          <p:cNvGrpSpPr/>
          <p:nvPr/>
        </p:nvGrpSpPr>
        <p:grpSpPr>
          <a:xfrm>
            <a:off x="145321" y="2441674"/>
            <a:ext cx="8339549" cy="2862779"/>
            <a:chOff x="-69831" y="191459"/>
            <a:chExt cx="8339549" cy="2862779"/>
          </a:xfrm>
        </p:grpSpPr>
        <p:pic>
          <p:nvPicPr>
            <p:cNvPr id="9" name="Picture 8">
              <a:extLst>
                <a:ext uri="{FF2B5EF4-FFF2-40B4-BE49-F238E27FC236}">
                  <a16:creationId xmlns:a16="http://schemas.microsoft.com/office/drawing/2014/main" id="{72735795-D83D-72EE-F562-70306C348FD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9831" y="1363863"/>
              <a:ext cx="1690375" cy="1690375"/>
            </a:xfrm>
            <a:prstGeom prst="rect">
              <a:avLst/>
            </a:prstGeom>
          </p:spPr>
        </p:pic>
        <mc:AlternateContent xmlns:mc="http://schemas.openxmlformats.org/markup-compatibility/2006">
          <mc:Choice xmlns:a14="http://schemas.microsoft.com/office/drawing/2010/main" Requires="a14">
            <p:sp>
              <p:nvSpPr>
                <p:cNvPr id="18" name="Speech Bubble: Oval 17" descr="The boy says:  I can represent  my fruit kebab using unifix blocks. &#10;My fruit kebab is eight tenths strawberry and two tenths kiwi fruit!&#10;">
                  <a:extLst>
                    <a:ext uri="{FF2B5EF4-FFF2-40B4-BE49-F238E27FC236}">
                      <a16:creationId xmlns:a16="http://schemas.microsoft.com/office/drawing/2014/main" id="{9C7BF1D6-0126-B92E-6B7D-1CBF18C34B39}"/>
                    </a:ext>
                  </a:extLst>
                </p:cNvPr>
                <p:cNvSpPr/>
                <p:nvPr/>
              </p:nvSpPr>
              <p:spPr>
                <a:xfrm>
                  <a:off x="2234147" y="191459"/>
                  <a:ext cx="6035571" cy="1838774"/>
                </a:xfrm>
                <a:prstGeom prst="wedgeEllipseCallout">
                  <a:avLst>
                    <a:gd name="adj1" fmla="val -70729"/>
                    <a:gd name="adj2" fmla="val 4921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00000"/>
                      </a:solidFill>
                    </a:rPr>
                    <a:t>I can represent  my fruit kebab </a:t>
                  </a:r>
                </a:p>
                <a:p>
                  <a:pPr algn="ctr"/>
                  <a:r>
                    <a:rPr lang="en-AU" sz="1600" dirty="0">
                      <a:solidFill>
                        <a:srgbClr val="000000"/>
                      </a:solidFill>
                    </a:rPr>
                    <a:t>using unifix blocks. </a:t>
                  </a:r>
                </a:p>
                <a:p>
                  <a:pPr algn="ctr"/>
                  <a:r>
                    <a:rPr lang="en-AU" sz="1600" dirty="0">
                      <a:solidFill>
                        <a:srgbClr val="000000"/>
                      </a:solidFill>
                    </a:rPr>
                    <a:t>My fruit kebab is </a:t>
                  </a: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b="0" i="1" dirty="0" smtClean="0">
                              <a:solidFill>
                                <a:srgbClr val="000000"/>
                              </a:solidFill>
                              <a:latin typeface="Cambria Math" panose="02040503050406030204" pitchFamily="18" charset="0"/>
                            </a:rPr>
                            <m:t>8</m:t>
                          </m:r>
                        </m:num>
                        <m:den>
                          <m:r>
                            <a:rPr lang="en-AU" sz="1600" i="1" dirty="0" smtClean="0">
                              <a:solidFill>
                                <a:srgbClr val="000000"/>
                              </a:solidFill>
                              <a:latin typeface="Cambria Math" panose="02040503050406030204" pitchFamily="18" charset="0"/>
                            </a:rPr>
                            <m:t>10</m:t>
                          </m:r>
                        </m:den>
                      </m:f>
                    </m:oMath>
                  </a14:m>
                  <a:r>
                    <a:rPr lang="en-AU" sz="1600" dirty="0">
                      <a:solidFill>
                        <a:srgbClr val="000000"/>
                      </a:solidFill>
                    </a:rPr>
                    <a:t> strawberry and </a:t>
                  </a: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b="0" i="1" dirty="0" smtClean="0">
                              <a:solidFill>
                                <a:srgbClr val="000000"/>
                              </a:solidFill>
                              <a:latin typeface="Cambria Math" panose="02040503050406030204" pitchFamily="18" charset="0"/>
                            </a:rPr>
                            <m:t>2</m:t>
                          </m:r>
                        </m:num>
                        <m:den>
                          <m:r>
                            <a:rPr lang="en-AU" sz="1600" i="1" dirty="0" smtClean="0">
                              <a:solidFill>
                                <a:srgbClr val="000000"/>
                              </a:solidFill>
                              <a:latin typeface="Cambria Math" panose="02040503050406030204" pitchFamily="18" charset="0"/>
                            </a:rPr>
                            <m:t>10</m:t>
                          </m:r>
                        </m:den>
                      </m:f>
                      <m:r>
                        <a:rPr lang="en-AU" sz="1600" b="0" i="0" dirty="0" smtClean="0">
                          <a:solidFill>
                            <a:srgbClr val="000000"/>
                          </a:solidFill>
                          <a:latin typeface="Cambria Math" panose="02040503050406030204" pitchFamily="18" charset="0"/>
                        </a:rPr>
                        <m:t> </m:t>
                      </m:r>
                    </m:oMath>
                  </a14:m>
                  <a:r>
                    <a:rPr lang="en-AU" sz="1600" dirty="0">
                      <a:solidFill>
                        <a:srgbClr val="000000"/>
                      </a:solidFill>
                    </a:rPr>
                    <a:t>kiwi fruit!</a:t>
                  </a:r>
                </a:p>
              </p:txBody>
            </p:sp>
          </mc:Choice>
          <mc:Fallback>
            <p:sp>
              <p:nvSpPr>
                <p:cNvPr id="18" name="Speech Bubble: Oval 17" descr="The boy says:  I can represent  my fruit kebab using unifix blocks. &#10;My fruit kebab is eight tenths strawberry and two tenths kiwi fruit!&#10;">
                  <a:extLst>
                    <a:ext uri="{FF2B5EF4-FFF2-40B4-BE49-F238E27FC236}">
                      <a16:creationId xmlns:a16="http://schemas.microsoft.com/office/drawing/2014/main" id="{9C7BF1D6-0126-B92E-6B7D-1CBF18C34B39}"/>
                    </a:ext>
                  </a:extLst>
                </p:cNvPr>
                <p:cNvSpPr>
                  <a:spLocks noRot="1" noChangeAspect="1" noMove="1" noResize="1" noEditPoints="1" noAdjustHandles="1" noChangeArrowheads="1" noChangeShapeType="1" noTextEdit="1"/>
                </p:cNvSpPr>
                <p:nvPr/>
              </p:nvSpPr>
              <p:spPr>
                <a:xfrm>
                  <a:off x="2234147" y="191459"/>
                  <a:ext cx="6035571" cy="1838774"/>
                </a:xfrm>
                <a:prstGeom prst="wedgeEllipseCallout">
                  <a:avLst>
                    <a:gd name="adj1" fmla="val -70729"/>
                    <a:gd name="adj2" fmla="val 49219"/>
                  </a:avLst>
                </a:prstGeom>
                <a:blipFill>
                  <a:blip r:embed="rId10"/>
                  <a:stretch>
                    <a:fillRect/>
                  </a:stretch>
                </a:blipFill>
              </p:spPr>
              <p:txBody>
                <a:bodyPr/>
                <a:lstStyle/>
                <a:p>
                  <a:r>
                    <a:rPr lang="en-AU">
                      <a:noFill/>
                    </a:rPr>
                    <a:t> </a:t>
                  </a:r>
                </a:p>
              </p:txBody>
            </p:sp>
          </mc:Fallback>
        </mc:AlternateContent>
      </p:grpSp>
      <p:grpSp>
        <p:nvGrpSpPr>
          <p:cNvPr id="2" name="Group 1">
            <a:extLst>
              <a:ext uri="{FF2B5EF4-FFF2-40B4-BE49-F238E27FC236}">
                <a16:creationId xmlns:a16="http://schemas.microsoft.com/office/drawing/2014/main" id="{D979ED83-C323-4849-9A74-DD3F12F4D26C}"/>
              </a:ext>
              <a:ext uri="{C183D7F6-B498-43B3-948B-1728B52AA6E4}">
                <adec:decorative xmlns:adec="http://schemas.microsoft.com/office/drawing/2017/decorative" val="1"/>
              </a:ext>
            </a:extLst>
          </p:cNvPr>
          <p:cNvGrpSpPr/>
          <p:nvPr/>
        </p:nvGrpSpPr>
        <p:grpSpPr>
          <a:xfrm>
            <a:off x="35096" y="6489351"/>
            <a:ext cx="2847785" cy="338455"/>
            <a:chOff x="35096" y="6489351"/>
            <a:chExt cx="2847785" cy="338455"/>
          </a:xfrm>
        </p:grpSpPr>
        <p:pic>
          <p:nvPicPr>
            <p:cNvPr id="5" name="Picture 4">
              <a:extLst>
                <a:ext uri="{FF2B5EF4-FFF2-40B4-BE49-F238E27FC236}">
                  <a16:creationId xmlns:a16="http://schemas.microsoft.com/office/drawing/2014/main" id="{4EC82A75-79AF-457B-BF30-A884301A84F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3446" y="6565778"/>
              <a:ext cx="559435" cy="198755"/>
            </a:xfrm>
            <a:prstGeom prst="rect">
              <a:avLst/>
            </a:prstGeom>
          </p:spPr>
        </p:pic>
        <p:sp>
          <p:nvSpPr>
            <p:cNvPr id="6" name="Text Box 2">
              <a:extLst>
                <a:ext uri="{FF2B5EF4-FFF2-40B4-BE49-F238E27FC236}">
                  <a16:creationId xmlns:a16="http://schemas.microsoft.com/office/drawing/2014/main" id="{F656EA44-9761-6FA1-A393-D821BCF84501}"/>
                </a:ext>
              </a:extLst>
            </p:cNvPr>
            <p:cNvSpPr txBox="1"/>
            <p:nvPr/>
          </p:nvSpPr>
          <p:spPr>
            <a:xfrm>
              <a:off x="35096" y="6489351"/>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2023 Commonwealth of Australia, unless otherwise indicated. Creative Commons Attribution 4.0, unless otherwise indicated.</a:t>
              </a:r>
            </a:p>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a:t>
              </a:r>
            </a:p>
          </p:txBody>
        </p:sp>
      </p:grpSp>
      <p:sp>
        <p:nvSpPr>
          <p:cNvPr id="12" name="Text Box 2">
            <a:extLst>
              <a:ext uri="{FF2B5EF4-FFF2-40B4-BE49-F238E27FC236}">
                <a16:creationId xmlns:a16="http://schemas.microsoft.com/office/drawing/2014/main" id="{52CC5626-8050-5555-8B7B-01033AA82330}"/>
              </a:ext>
            </a:extLst>
          </p:cNvPr>
          <p:cNvSpPr txBox="1"/>
          <p:nvPr/>
        </p:nvSpPr>
        <p:spPr>
          <a:xfrm>
            <a:off x="43292" y="6341588"/>
            <a:ext cx="2725617"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800" b="0" i="0" dirty="0">
                <a:solidFill>
                  <a:srgbClr val="2F2F2F"/>
                </a:solidFill>
                <a:effectLst/>
                <a:latin typeface="-apple-system"/>
              </a:rPr>
              <a:t>Characters CC0 Public Domain</a:t>
            </a:r>
            <a:r>
              <a:rPr lang="en-GB" sz="800" dirty="0">
                <a:solidFill>
                  <a:srgbClr val="2F2F2F"/>
                </a:solidFill>
                <a:latin typeface="-apple-system"/>
              </a:rPr>
              <a:t>, Images created in Canva </a:t>
            </a:r>
            <a:r>
              <a:rPr lang="en-GB" sz="650" dirty="0">
                <a:solidFill>
                  <a:srgbClr val="595959"/>
                </a:solidFill>
                <a:effectLst/>
                <a:ea typeface="DengXian" panose="02010600030101010101" pitchFamily="2" charset="-122"/>
                <a:cs typeface="Calibri Light" panose="020F0302020204030204" pitchFamily="34" charset="0"/>
              </a:rPr>
              <a:t> </a:t>
            </a:r>
          </a:p>
        </p:txBody>
      </p:sp>
      <p:pic>
        <p:nvPicPr>
          <p:cNvPr id="24" name="Picture 23" descr="A row of eight strawberries and  two kiwi fruit on a kebab stick ">
            <a:extLst>
              <a:ext uri="{FF2B5EF4-FFF2-40B4-BE49-F238E27FC236}">
                <a16:creationId xmlns:a16="http://schemas.microsoft.com/office/drawing/2014/main" id="{239D13DD-D790-2251-0399-B5BEADD856F1}"/>
              </a:ext>
            </a:extLst>
          </p:cNvPr>
          <p:cNvPicPr>
            <a:picLocks noChangeAspect="1"/>
          </p:cNvPicPr>
          <p:nvPr/>
        </p:nvPicPr>
        <p:blipFill rotWithShape="1">
          <a:blip r:embed="rId12">
            <a:extLst>
              <a:ext uri="{28A0092B-C50C-407E-A947-70E740481C1C}">
                <a14:useLocalDpi xmlns:a14="http://schemas.microsoft.com/office/drawing/2010/main" val="0"/>
              </a:ext>
            </a:extLst>
          </a:blip>
          <a:srcRect t="28950" b="14095"/>
          <a:stretch/>
        </p:blipFill>
        <p:spPr>
          <a:xfrm>
            <a:off x="2323446" y="974913"/>
            <a:ext cx="5397429" cy="1381774"/>
          </a:xfrm>
          <a:prstGeom prst="rect">
            <a:avLst/>
          </a:prstGeom>
        </p:spPr>
      </p:pic>
      <p:grpSp>
        <p:nvGrpSpPr>
          <p:cNvPr id="32" name="Group 31" descr="A row of ten blocks, eight red and two green">
            <a:extLst>
              <a:ext uri="{FF2B5EF4-FFF2-40B4-BE49-F238E27FC236}">
                <a16:creationId xmlns:a16="http://schemas.microsoft.com/office/drawing/2014/main" id="{4794CE30-39A2-41D9-2389-CC6DE6D3B977}"/>
              </a:ext>
            </a:extLst>
          </p:cNvPr>
          <p:cNvGrpSpPr/>
          <p:nvPr/>
        </p:nvGrpSpPr>
        <p:grpSpPr>
          <a:xfrm>
            <a:off x="1827355" y="4703054"/>
            <a:ext cx="6736778" cy="1109058"/>
            <a:chOff x="1827355" y="4703054"/>
            <a:chExt cx="6736778" cy="1109058"/>
          </a:xfrm>
        </p:grpSpPr>
        <p:grpSp>
          <p:nvGrpSpPr>
            <p:cNvPr id="28" name="Group 27" descr="A row of blocks 8 red and two green. ">
              <a:extLst>
                <a:ext uri="{FF2B5EF4-FFF2-40B4-BE49-F238E27FC236}">
                  <a16:creationId xmlns:a16="http://schemas.microsoft.com/office/drawing/2014/main" id="{8AA09E22-B586-556B-D1BC-3DB2884E1CD2}"/>
                </a:ext>
              </a:extLst>
            </p:cNvPr>
            <p:cNvGrpSpPr/>
            <p:nvPr/>
          </p:nvGrpSpPr>
          <p:grpSpPr>
            <a:xfrm>
              <a:off x="1827355" y="4703054"/>
              <a:ext cx="6736778" cy="1109058"/>
              <a:chOff x="1835696" y="4693675"/>
              <a:chExt cx="6736778" cy="1109058"/>
            </a:xfrm>
          </p:grpSpPr>
          <p:pic>
            <p:nvPicPr>
              <p:cNvPr id="7" name="Picture 6" descr="One line of ten coloured blocks. From left to right: four red blocks, three yellow blocks, three green blocks">
                <a:extLst>
                  <a:ext uri="{FF2B5EF4-FFF2-40B4-BE49-F238E27FC236}">
                    <a16:creationId xmlns:a16="http://schemas.microsoft.com/office/drawing/2014/main" id="{467B4F81-FD81-45E0-4D5A-B0358F3BCBD9}"/>
                  </a:ext>
                </a:extLst>
              </p:cNvPr>
              <p:cNvPicPr>
                <a:picLocks noChangeAspect="1"/>
              </p:cNvPicPr>
              <p:nvPr/>
            </p:nvPicPr>
            <p:blipFill>
              <a:blip r:embed="rId13"/>
              <a:stretch>
                <a:fillRect/>
              </a:stretch>
            </p:blipFill>
            <p:spPr>
              <a:xfrm>
                <a:off x="1835696" y="4693675"/>
                <a:ext cx="6736778" cy="1109058"/>
              </a:xfrm>
              <a:prstGeom prst="rect">
                <a:avLst/>
              </a:prstGeom>
            </p:spPr>
          </p:pic>
          <p:pic>
            <p:nvPicPr>
              <p:cNvPr id="27" name="Picture 26">
                <a:extLst>
                  <a:ext uri="{FF2B5EF4-FFF2-40B4-BE49-F238E27FC236}">
                    <a16:creationId xmlns:a16="http://schemas.microsoft.com/office/drawing/2014/main" id="{1FC8A7AF-EBF5-EF18-7A0A-984AD114F050}"/>
                  </a:ext>
                </a:extLst>
              </p:cNvPr>
              <p:cNvPicPr>
                <a:picLocks noChangeAspect="1"/>
              </p:cNvPicPr>
              <p:nvPr/>
            </p:nvPicPr>
            <p:blipFill>
              <a:blip r:embed="rId14"/>
              <a:stretch>
                <a:fillRect/>
              </a:stretch>
            </p:blipFill>
            <p:spPr>
              <a:xfrm>
                <a:off x="4427984" y="4921591"/>
                <a:ext cx="2546863" cy="628339"/>
              </a:xfrm>
              <a:prstGeom prst="rect">
                <a:avLst/>
              </a:prstGeom>
            </p:spPr>
          </p:pic>
        </p:grpSp>
        <p:sp>
          <p:nvSpPr>
            <p:cNvPr id="29" name="Rectangle 28">
              <a:extLst>
                <a:ext uri="{FF2B5EF4-FFF2-40B4-BE49-F238E27FC236}">
                  <a16:creationId xmlns:a16="http://schemas.microsoft.com/office/drawing/2014/main" id="{0CC73CCB-90EC-A136-41A3-3130499CDA53}"/>
                </a:ext>
              </a:extLst>
            </p:cNvPr>
            <p:cNvSpPr/>
            <p:nvPr/>
          </p:nvSpPr>
          <p:spPr>
            <a:xfrm>
              <a:off x="6971922" y="4920182"/>
              <a:ext cx="621491" cy="61519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9D513597-1147-9493-701E-04639309419E}"/>
                </a:ext>
              </a:extLst>
            </p:cNvPr>
            <p:cNvSpPr/>
            <p:nvPr/>
          </p:nvSpPr>
          <p:spPr>
            <a:xfrm>
              <a:off x="7577119" y="4923652"/>
              <a:ext cx="621491" cy="61519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DAD78ADB-F506-C988-30D5-3E9D07B370AF}"/>
                </a:ext>
              </a:extLst>
            </p:cNvPr>
            <p:cNvSpPr/>
            <p:nvPr/>
          </p:nvSpPr>
          <p:spPr>
            <a:xfrm>
              <a:off x="8219523" y="5013176"/>
              <a:ext cx="96893" cy="43204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03123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8022"/>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3" name="Title 2">
            <a:extLst>
              <a:ext uri="{FF2B5EF4-FFF2-40B4-BE49-F238E27FC236}">
                <a16:creationId xmlns:a16="http://schemas.microsoft.com/office/drawing/2014/main" id="{27757DA9-9918-7553-EC21-9149C24076AB}"/>
              </a:ext>
            </a:extLst>
          </p:cNvPr>
          <p:cNvSpPr txBox="1">
            <a:spLocks noGrp="1"/>
          </p:cNvSpPr>
          <p:nvPr>
            <p:ph type="title" idx="4294967295"/>
          </p:nvPr>
        </p:nvSpPr>
        <p:spPr>
          <a:xfrm>
            <a:off x="286" y="52305"/>
            <a:ext cx="438735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Fruit kebab patterns</a:t>
            </a:r>
            <a:endParaRPr kumimoji="0" lang="en-GB" sz="40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8" name="Group 7" descr="The boy says: I made my fruit kebab with four tenths of an apple, three tenths of a pineapple and three tenths of a finger lime.">
            <a:extLst>
              <a:ext uri="{FF2B5EF4-FFF2-40B4-BE49-F238E27FC236}">
                <a16:creationId xmlns:a16="http://schemas.microsoft.com/office/drawing/2014/main" id="{12C1CF1F-D8D5-2E87-9A13-041EC56CE005}"/>
              </a:ext>
            </a:extLst>
          </p:cNvPr>
          <p:cNvGrpSpPr/>
          <p:nvPr/>
        </p:nvGrpSpPr>
        <p:grpSpPr>
          <a:xfrm>
            <a:off x="231113" y="737210"/>
            <a:ext cx="6727907" cy="2269394"/>
            <a:chOff x="362021" y="258251"/>
            <a:chExt cx="6727907" cy="2269394"/>
          </a:xfrm>
        </p:grpSpPr>
        <p:pic>
          <p:nvPicPr>
            <p:cNvPr id="9" name="Picture 8">
              <a:extLst>
                <a:ext uri="{FF2B5EF4-FFF2-40B4-BE49-F238E27FC236}">
                  <a16:creationId xmlns:a16="http://schemas.microsoft.com/office/drawing/2014/main" id="{72735795-D83D-72EE-F562-70306C348FD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62021" y="837270"/>
              <a:ext cx="1690375" cy="1690375"/>
            </a:xfrm>
            <a:prstGeom prst="rect">
              <a:avLst/>
            </a:prstGeom>
          </p:spPr>
        </p:pic>
        <mc:AlternateContent xmlns:mc="http://schemas.openxmlformats.org/markup-compatibility/2006">
          <mc:Choice xmlns:a14="http://schemas.microsoft.com/office/drawing/2010/main" Requires="a14">
            <p:sp>
              <p:nvSpPr>
                <p:cNvPr id="18" name="Speech Bubble: Oval 17">
                  <a:extLst>
                    <a:ext uri="{FF2B5EF4-FFF2-40B4-BE49-F238E27FC236}">
                      <a16:creationId xmlns:a16="http://schemas.microsoft.com/office/drawing/2014/main" id="{9C7BF1D6-0126-B92E-6B7D-1CBF18C34B39}"/>
                    </a:ext>
                  </a:extLst>
                </p:cNvPr>
                <p:cNvSpPr/>
                <p:nvPr/>
              </p:nvSpPr>
              <p:spPr>
                <a:xfrm>
                  <a:off x="2324872" y="258251"/>
                  <a:ext cx="4765056" cy="1140682"/>
                </a:xfrm>
                <a:prstGeom prst="wedgeEllipseCallout">
                  <a:avLst>
                    <a:gd name="adj1" fmla="val -70729"/>
                    <a:gd name="adj2" fmla="val 4921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00000"/>
                      </a:solidFill>
                    </a:rPr>
                    <a:t>I made my fruit kebab with</a:t>
                  </a:r>
                </a:p>
                <a:p>
                  <a:pPr algn="ctr"/>
                  <a:r>
                    <a:rPr lang="en-AU" sz="1600" dirty="0">
                      <a:solidFill>
                        <a:srgbClr val="000000"/>
                      </a:solidFill>
                    </a:rPr>
                    <a:t> </a:t>
                  </a: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i="1" dirty="0" smtClean="0">
                              <a:solidFill>
                                <a:srgbClr val="000000"/>
                              </a:solidFill>
                              <a:latin typeface="Cambria Math" panose="02040503050406030204" pitchFamily="18" charset="0"/>
                            </a:rPr>
                            <m:t>4</m:t>
                          </m:r>
                        </m:num>
                        <m:den>
                          <m:r>
                            <a:rPr lang="en-AU" sz="1600" i="1" dirty="0" smtClean="0">
                              <a:solidFill>
                                <a:srgbClr val="000000"/>
                              </a:solidFill>
                              <a:latin typeface="Cambria Math" panose="02040503050406030204" pitchFamily="18" charset="0"/>
                            </a:rPr>
                            <m:t>10</m:t>
                          </m:r>
                        </m:den>
                      </m:f>
                    </m:oMath>
                  </a14:m>
                  <a:r>
                    <a:rPr lang="en-AU" sz="1600" dirty="0">
                      <a:solidFill>
                        <a:srgbClr val="000000"/>
                      </a:solidFill>
                    </a:rPr>
                    <a:t> strawberry, </a:t>
                  </a: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i="1" dirty="0" smtClean="0">
                              <a:solidFill>
                                <a:srgbClr val="000000"/>
                              </a:solidFill>
                              <a:latin typeface="Cambria Math" panose="02040503050406030204" pitchFamily="18" charset="0"/>
                            </a:rPr>
                            <m:t>3</m:t>
                          </m:r>
                        </m:num>
                        <m:den>
                          <m:r>
                            <a:rPr lang="en-AU" sz="1600" i="1" dirty="0" smtClean="0">
                              <a:solidFill>
                                <a:srgbClr val="000000"/>
                              </a:solidFill>
                              <a:latin typeface="Cambria Math" panose="02040503050406030204" pitchFamily="18" charset="0"/>
                            </a:rPr>
                            <m:t>10</m:t>
                          </m:r>
                        </m:den>
                      </m:f>
                    </m:oMath>
                  </a14:m>
                  <a:r>
                    <a:rPr lang="en-AU" sz="1600" dirty="0">
                      <a:solidFill>
                        <a:srgbClr val="000000"/>
                      </a:solidFill>
                    </a:rPr>
                    <a:t> pineapple and </a:t>
                  </a:r>
                </a:p>
                <a:p>
                  <a:pPr algn="ct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i="1" dirty="0" smtClean="0">
                              <a:solidFill>
                                <a:srgbClr val="000000"/>
                              </a:solidFill>
                              <a:latin typeface="Cambria Math" panose="02040503050406030204" pitchFamily="18" charset="0"/>
                            </a:rPr>
                            <m:t>3</m:t>
                          </m:r>
                        </m:num>
                        <m:den>
                          <m:r>
                            <a:rPr lang="en-AU" sz="1600" i="1" dirty="0" smtClean="0">
                              <a:solidFill>
                                <a:srgbClr val="000000"/>
                              </a:solidFill>
                              <a:latin typeface="Cambria Math" panose="02040503050406030204" pitchFamily="18" charset="0"/>
                            </a:rPr>
                            <m:t>10</m:t>
                          </m:r>
                        </m:den>
                      </m:f>
                    </m:oMath>
                  </a14:m>
                  <a:r>
                    <a:rPr lang="en-AU" sz="1600" dirty="0">
                      <a:solidFill>
                        <a:srgbClr val="000000"/>
                      </a:solidFill>
                    </a:rPr>
                    <a:t> finger lime!</a:t>
                  </a:r>
                </a:p>
              </p:txBody>
            </p:sp>
          </mc:Choice>
          <mc:Fallback>
            <p:sp>
              <p:nvSpPr>
                <p:cNvPr id="18" name="Speech Bubble: Oval 17">
                  <a:extLst>
                    <a:ext uri="{FF2B5EF4-FFF2-40B4-BE49-F238E27FC236}">
                      <a16:creationId xmlns:a16="http://schemas.microsoft.com/office/drawing/2014/main" id="{9C7BF1D6-0126-B92E-6B7D-1CBF18C34B39}"/>
                    </a:ext>
                  </a:extLst>
                </p:cNvPr>
                <p:cNvSpPr>
                  <a:spLocks noRot="1" noChangeAspect="1" noMove="1" noResize="1" noEditPoints="1" noAdjustHandles="1" noChangeArrowheads="1" noChangeShapeType="1" noTextEdit="1"/>
                </p:cNvSpPr>
                <p:nvPr/>
              </p:nvSpPr>
              <p:spPr>
                <a:xfrm>
                  <a:off x="2324872" y="258251"/>
                  <a:ext cx="4765056" cy="1140682"/>
                </a:xfrm>
                <a:prstGeom prst="wedgeEllipseCallout">
                  <a:avLst>
                    <a:gd name="adj1" fmla="val -70729"/>
                    <a:gd name="adj2" fmla="val 49219"/>
                  </a:avLst>
                </a:prstGeom>
                <a:blipFill>
                  <a:blip r:embed="rId10"/>
                  <a:stretch>
                    <a:fillRect/>
                  </a:stretch>
                </a:blipFill>
              </p:spPr>
              <p:txBody>
                <a:bodyPr/>
                <a:lstStyle/>
                <a:p>
                  <a:r>
                    <a:rPr lang="en-AU">
                      <a:noFill/>
                    </a:rPr>
                    <a:t> </a:t>
                  </a:r>
                </a:p>
              </p:txBody>
            </p:sp>
          </mc:Fallback>
        </mc:AlternateContent>
      </p:grpSp>
      <p:pic>
        <p:nvPicPr>
          <p:cNvPr id="7" name="Picture 6" descr="One line of ten coloured blocks. From left to right: four red blocks, three yellow blocks, three green blocks">
            <a:extLst>
              <a:ext uri="{FF2B5EF4-FFF2-40B4-BE49-F238E27FC236}">
                <a16:creationId xmlns:a16="http://schemas.microsoft.com/office/drawing/2014/main" id="{467B4F81-FD81-45E0-4D5A-B0358F3BCBD9}"/>
              </a:ext>
            </a:extLst>
          </p:cNvPr>
          <p:cNvPicPr>
            <a:picLocks noChangeAspect="1"/>
          </p:cNvPicPr>
          <p:nvPr/>
        </p:nvPicPr>
        <p:blipFill>
          <a:blip r:embed="rId11"/>
          <a:stretch>
            <a:fillRect/>
          </a:stretch>
        </p:blipFill>
        <p:spPr>
          <a:xfrm>
            <a:off x="1259644" y="2080940"/>
            <a:ext cx="6736778" cy="1109058"/>
          </a:xfrm>
          <a:prstGeom prst="rect">
            <a:avLst/>
          </a:prstGeom>
        </p:spPr>
      </p:pic>
      <p:grpSp>
        <p:nvGrpSpPr>
          <p:cNvPr id="10" name="Group 9" descr="The girl says: Wow, I made mine with four tenths of an apple, three tenths of a pineapple and three tenths of a finger lime too, but it looks different to yours. Mine is in a pattern.">
            <a:extLst>
              <a:ext uri="{FF2B5EF4-FFF2-40B4-BE49-F238E27FC236}">
                <a16:creationId xmlns:a16="http://schemas.microsoft.com/office/drawing/2014/main" id="{D9F6E148-AB7F-79E4-CB18-7DCB627EE9CD}"/>
              </a:ext>
            </a:extLst>
          </p:cNvPr>
          <p:cNvGrpSpPr/>
          <p:nvPr/>
        </p:nvGrpSpPr>
        <p:grpSpPr>
          <a:xfrm>
            <a:off x="2309565" y="3226844"/>
            <a:ext cx="6583766" cy="2815711"/>
            <a:chOff x="2262433" y="2966400"/>
            <a:chExt cx="6583766" cy="2815711"/>
          </a:xfrm>
        </p:grpSpPr>
        <p:pic>
          <p:nvPicPr>
            <p:cNvPr id="11" name="Picture 10">
              <a:extLst>
                <a:ext uri="{FF2B5EF4-FFF2-40B4-BE49-F238E27FC236}">
                  <a16:creationId xmlns:a16="http://schemas.microsoft.com/office/drawing/2014/main" id="{FCDD7CA5-1CB4-226D-8D20-B194A7E5D6E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7254959" y="4149807"/>
              <a:ext cx="1591240" cy="1632304"/>
            </a:xfrm>
            <a:prstGeom prst="rect">
              <a:avLst/>
            </a:prstGeom>
          </p:spPr>
        </p:pic>
        <mc:AlternateContent xmlns:mc="http://schemas.openxmlformats.org/markup-compatibility/2006">
          <mc:Choice xmlns:a14="http://schemas.microsoft.com/office/drawing/2010/main" Requires="a14">
            <p:sp>
              <p:nvSpPr>
                <p:cNvPr id="19" name="Speech Bubble: Oval 18">
                  <a:extLst>
                    <a:ext uri="{FF2B5EF4-FFF2-40B4-BE49-F238E27FC236}">
                      <a16:creationId xmlns:a16="http://schemas.microsoft.com/office/drawing/2014/main" id="{032836AF-B3F6-56CF-05C3-396CFEFC9C2D}"/>
                    </a:ext>
                  </a:extLst>
                </p:cNvPr>
                <p:cNvSpPr/>
                <p:nvPr/>
              </p:nvSpPr>
              <p:spPr>
                <a:xfrm>
                  <a:off x="2262433" y="2966400"/>
                  <a:ext cx="5173953" cy="1403604"/>
                </a:xfrm>
                <a:prstGeom prst="wedgeEllipseCallout">
                  <a:avLst>
                    <a:gd name="adj1" fmla="val 54273"/>
                    <a:gd name="adj2" fmla="val 7949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00000"/>
                      </a:solidFill>
                    </a:rPr>
                    <a:t>Wow, I made mine with </a:t>
                  </a: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i="1" dirty="0" smtClean="0">
                              <a:solidFill>
                                <a:srgbClr val="000000"/>
                              </a:solidFill>
                              <a:latin typeface="Cambria Math" panose="02040503050406030204" pitchFamily="18" charset="0"/>
                            </a:rPr>
                            <m:t>4</m:t>
                          </m:r>
                        </m:num>
                        <m:den>
                          <m:r>
                            <a:rPr lang="en-AU" sz="1600" i="1" dirty="0" smtClean="0">
                              <a:solidFill>
                                <a:srgbClr val="000000"/>
                              </a:solidFill>
                              <a:latin typeface="Cambria Math" panose="02040503050406030204" pitchFamily="18" charset="0"/>
                            </a:rPr>
                            <m:t>10</m:t>
                          </m:r>
                        </m:den>
                      </m:f>
                    </m:oMath>
                  </a14:m>
                  <a:r>
                    <a:rPr lang="en-AU" sz="1600" dirty="0">
                      <a:solidFill>
                        <a:srgbClr val="000000"/>
                      </a:solidFill>
                    </a:rPr>
                    <a:t> strawberry, </a:t>
                  </a:r>
                </a:p>
                <a:p>
                  <a:pPr algn="ct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i="1" dirty="0" smtClean="0">
                              <a:solidFill>
                                <a:srgbClr val="000000"/>
                              </a:solidFill>
                              <a:latin typeface="Cambria Math" panose="02040503050406030204" pitchFamily="18" charset="0"/>
                            </a:rPr>
                            <m:t>3</m:t>
                          </m:r>
                        </m:num>
                        <m:den>
                          <m:r>
                            <a:rPr lang="en-AU" sz="1600" i="1" dirty="0" smtClean="0">
                              <a:solidFill>
                                <a:srgbClr val="000000"/>
                              </a:solidFill>
                              <a:latin typeface="Cambria Math" panose="02040503050406030204" pitchFamily="18" charset="0"/>
                            </a:rPr>
                            <m:t>10</m:t>
                          </m:r>
                        </m:den>
                      </m:f>
                    </m:oMath>
                  </a14:m>
                  <a:r>
                    <a:rPr lang="en-AU" sz="1600" dirty="0">
                      <a:solidFill>
                        <a:srgbClr val="000000"/>
                      </a:solidFill>
                    </a:rPr>
                    <a:t> pineapple and </a:t>
                  </a:r>
                  <a14:m>
                    <m:oMath xmlns:m="http://schemas.openxmlformats.org/officeDocument/2006/math">
                      <m:f>
                        <m:fPr>
                          <m:ctrlPr>
                            <a:rPr lang="en-AU" sz="1600" i="1" dirty="0" smtClean="0">
                              <a:solidFill>
                                <a:srgbClr val="000000"/>
                              </a:solidFill>
                              <a:latin typeface="Cambria Math" panose="02040503050406030204" pitchFamily="18" charset="0"/>
                            </a:rPr>
                          </m:ctrlPr>
                        </m:fPr>
                        <m:num>
                          <m:r>
                            <a:rPr lang="en-AU" sz="1600" i="1" dirty="0" smtClean="0">
                              <a:solidFill>
                                <a:srgbClr val="000000"/>
                              </a:solidFill>
                              <a:latin typeface="Cambria Math" panose="02040503050406030204" pitchFamily="18" charset="0"/>
                            </a:rPr>
                            <m:t>3</m:t>
                          </m:r>
                        </m:num>
                        <m:den>
                          <m:r>
                            <a:rPr lang="en-AU" sz="1600" i="1" dirty="0" smtClean="0">
                              <a:solidFill>
                                <a:srgbClr val="000000"/>
                              </a:solidFill>
                              <a:latin typeface="Cambria Math" panose="02040503050406030204" pitchFamily="18" charset="0"/>
                            </a:rPr>
                            <m:t>10</m:t>
                          </m:r>
                        </m:den>
                      </m:f>
                    </m:oMath>
                  </a14:m>
                  <a:r>
                    <a:rPr lang="en-AU" sz="1600" dirty="0">
                      <a:solidFill>
                        <a:srgbClr val="000000"/>
                      </a:solidFill>
                    </a:rPr>
                    <a:t> finger lime too, but it looks different to yours. Mine is in a pattern.</a:t>
                  </a:r>
                </a:p>
              </p:txBody>
            </p:sp>
          </mc:Choice>
          <mc:Fallback>
            <p:sp>
              <p:nvSpPr>
                <p:cNvPr id="19" name="Speech Bubble: Oval 18">
                  <a:extLst>
                    <a:ext uri="{FF2B5EF4-FFF2-40B4-BE49-F238E27FC236}">
                      <a16:creationId xmlns:a16="http://schemas.microsoft.com/office/drawing/2014/main" id="{032836AF-B3F6-56CF-05C3-396CFEFC9C2D}"/>
                    </a:ext>
                  </a:extLst>
                </p:cNvPr>
                <p:cNvSpPr>
                  <a:spLocks noRot="1" noChangeAspect="1" noMove="1" noResize="1" noEditPoints="1" noAdjustHandles="1" noChangeArrowheads="1" noChangeShapeType="1" noTextEdit="1"/>
                </p:cNvSpPr>
                <p:nvPr/>
              </p:nvSpPr>
              <p:spPr>
                <a:xfrm>
                  <a:off x="2262433" y="2966400"/>
                  <a:ext cx="5173953" cy="1403604"/>
                </a:xfrm>
                <a:prstGeom prst="wedgeEllipseCallout">
                  <a:avLst>
                    <a:gd name="adj1" fmla="val 54273"/>
                    <a:gd name="adj2" fmla="val 79490"/>
                  </a:avLst>
                </a:prstGeom>
                <a:blipFill>
                  <a:blip r:embed="rId13"/>
                  <a:stretch>
                    <a:fillRect/>
                  </a:stretch>
                </a:blipFill>
              </p:spPr>
              <p:txBody>
                <a:bodyPr/>
                <a:lstStyle/>
                <a:p>
                  <a:r>
                    <a:rPr lang="en-AU">
                      <a:noFill/>
                    </a:rPr>
                    <a:t> </a:t>
                  </a:r>
                </a:p>
              </p:txBody>
            </p:sp>
          </mc:Fallback>
        </mc:AlternateContent>
      </p:grpSp>
      <p:pic>
        <p:nvPicPr>
          <p:cNvPr id="4" name="Picture 3" descr="One line of ten coloured blocks. Order from left to right is: red, yellow, green, red, yellow, green, red, yellow, green, red">
            <a:extLst>
              <a:ext uri="{FF2B5EF4-FFF2-40B4-BE49-F238E27FC236}">
                <a16:creationId xmlns:a16="http://schemas.microsoft.com/office/drawing/2014/main" id="{72781B26-AC0D-AFBA-CC19-A1E0D17B029F}"/>
              </a:ext>
            </a:extLst>
          </p:cNvPr>
          <p:cNvPicPr>
            <a:picLocks noChangeAspect="1"/>
          </p:cNvPicPr>
          <p:nvPr/>
        </p:nvPicPr>
        <p:blipFill>
          <a:blip r:embed="rId14"/>
          <a:stretch>
            <a:fillRect/>
          </a:stretch>
        </p:blipFill>
        <p:spPr>
          <a:xfrm>
            <a:off x="385975" y="4961410"/>
            <a:ext cx="6735838" cy="1108903"/>
          </a:xfrm>
          <a:prstGeom prst="rect">
            <a:avLst/>
          </a:prstGeom>
        </p:spPr>
      </p:pic>
      <p:pic>
        <p:nvPicPr>
          <p:cNvPr id="20" name="Picture 2">
            <a:extLst>
              <a:ext uri="{FF2B5EF4-FFF2-40B4-BE49-F238E27FC236}">
                <a16:creationId xmlns:a16="http://schemas.microsoft.com/office/drawing/2014/main" id="{E780D232-E33A-27D9-3FB0-7A41F18AEBCD}"/>
              </a:ext>
              <a:ext uri="{C183D7F6-B498-43B3-948B-1728B52AA6E4}">
                <adec:decorative xmlns:adec="http://schemas.microsoft.com/office/drawing/2017/decorative" val="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420280">
            <a:off x="391843" y="3822353"/>
            <a:ext cx="1058351" cy="7081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DC3AD3E-AE98-C723-4EC0-9EDF61C1A06E}"/>
              </a:ext>
              <a:ext uri="{C183D7F6-B498-43B3-948B-1728B52AA6E4}">
                <adec:decorative xmlns:adec="http://schemas.microsoft.com/office/drawing/2017/decorative" val="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9866255">
            <a:off x="7901547" y="2887602"/>
            <a:ext cx="631612" cy="9474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2D83F2D2-30FD-4B35-6BBA-746A18931C8F}"/>
              </a:ext>
              <a:ext uri="{C183D7F6-B498-43B3-948B-1728B52AA6E4}">
                <adec:decorative xmlns:adec="http://schemas.microsoft.com/office/drawing/2017/decorative" val="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501857">
            <a:off x="7522584" y="453379"/>
            <a:ext cx="1110150" cy="5550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979ED83-C323-4849-9A74-DD3F12F4D26C}"/>
              </a:ext>
              <a:ext uri="{C183D7F6-B498-43B3-948B-1728B52AA6E4}">
                <adec:decorative xmlns:adec="http://schemas.microsoft.com/office/drawing/2017/decorative" val="1"/>
              </a:ext>
            </a:extLst>
          </p:cNvPr>
          <p:cNvGrpSpPr/>
          <p:nvPr/>
        </p:nvGrpSpPr>
        <p:grpSpPr>
          <a:xfrm>
            <a:off x="35096" y="6489351"/>
            <a:ext cx="2847785" cy="338455"/>
            <a:chOff x="35096" y="6489351"/>
            <a:chExt cx="2847785" cy="338455"/>
          </a:xfrm>
        </p:grpSpPr>
        <p:pic>
          <p:nvPicPr>
            <p:cNvPr id="5" name="Picture 4">
              <a:extLst>
                <a:ext uri="{FF2B5EF4-FFF2-40B4-BE49-F238E27FC236}">
                  <a16:creationId xmlns:a16="http://schemas.microsoft.com/office/drawing/2014/main" id="{4EC82A75-79AF-457B-BF30-A884301A84F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23446" y="6565778"/>
              <a:ext cx="559435" cy="198755"/>
            </a:xfrm>
            <a:prstGeom prst="rect">
              <a:avLst/>
            </a:prstGeom>
          </p:spPr>
        </p:pic>
        <p:sp>
          <p:nvSpPr>
            <p:cNvPr id="6" name="Text Box 2">
              <a:extLst>
                <a:ext uri="{FF2B5EF4-FFF2-40B4-BE49-F238E27FC236}">
                  <a16:creationId xmlns:a16="http://schemas.microsoft.com/office/drawing/2014/main" id="{F656EA44-9761-6FA1-A393-D821BCF84501}"/>
                </a:ext>
              </a:extLst>
            </p:cNvPr>
            <p:cNvSpPr txBox="1"/>
            <p:nvPr/>
          </p:nvSpPr>
          <p:spPr>
            <a:xfrm>
              <a:off x="35096" y="6489351"/>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2023 Commonwealth of Australia, unless otherwise indicated. Creative Commons Attribution 4.0, unless otherwise indicated.</a:t>
              </a:r>
            </a:p>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a:t>
              </a:r>
            </a:p>
          </p:txBody>
        </p:sp>
      </p:grpSp>
      <p:sp>
        <p:nvSpPr>
          <p:cNvPr id="12" name="Text Box 2">
            <a:extLst>
              <a:ext uri="{FF2B5EF4-FFF2-40B4-BE49-F238E27FC236}">
                <a16:creationId xmlns:a16="http://schemas.microsoft.com/office/drawing/2014/main" id="{52CC5626-8050-5555-8B7B-01033AA82330}"/>
              </a:ext>
            </a:extLst>
          </p:cNvPr>
          <p:cNvSpPr txBox="1"/>
          <p:nvPr/>
        </p:nvSpPr>
        <p:spPr>
          <a:xfrm>
            <a:off x="43293" y="6341588"/>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800" b="0" i="0" dirty="0">
                <a:solidFill>
                  <a:srgbClr val="2F2F2F"/>
                </a:solidFill>
                <a:effectLst/>
                <a:latin typeface="-apple-system"/>
              </a:rPr>
              <a:t>Characters CC0 Public Domain</a:t>
            </a:r>
            <a:r>
              <a:rPr lang="en-GB" sz="650" dirty="0">
                <a:solidFill>
                  <a:srgbClr val="595959"/>
                </a:solidFill>
                <a:effectLst/>
                <a:ea typeface="DengXian" panose="02010600030101010101" pitchFamily="2" charset="-122"/>
                <a:cs typeface="Calibri Light" panose="020F0302020204030204" pitchFamily="34" charset="0"/>
              </a:rPr>
              <a:t> </a:t>
            </a:r>
          </a:p>
        </p:txBody>
      </p:sp>
    </p:spTree>
    <p:extLst>
      <p:ext uri="{BB962C8B-B14F-4D97-AF65-F5344CB8AC3E}">
        <p14:creationId xmlns:p14="http://schemas.microsoft.com/office/powerpoint/2010/main" val="185290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8022"/>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3" name="Title 2">
            <a:extLst>
              <a:ext uri="{FF2B5EF4-FFF2-40B4-BE49-F238E27FC236}">
                <a16:creationId xmlns:a16="http://schemas.microsoft.com/office/drawing/2014/main" id="{27757DA9-9918-7553-EC21-9149C24076AB}"/>
              </a:ext>
            </a:extLst>
          </p:cNvPr>
          <p:cNvSpPr txBox="1">
            <a:spLocks noGrp="1"/>
          </p:cNvSpPr>
          <p:nvPr>
            <p:ph type="title" idx="4294967295"/>
          </p:nvPr>
        </p:nvSpPr>
        <p:spPr>
          <a:xfrm>
            <a:off x="6194843" y="64606"/>
            <a:ext cx="2835776"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Fraction wall</a:t>
            </a:r>
            <a:endParaRPr kumimoji="0" lang="en-GB" sz="40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2" name="Group 1">
            <a:extLst>
              <a:ext uri="{FF2B5EF4-FFF2-40B4-BE49-F238E27FC236}">
                <a16:creationId xmlns:a16="http://schemas.microsoft.com/office/drawing/2014/main" id="{D979ED83-C323-4849-9A74-DD3F12F4D26C}"/>
              </a:ext>
              <a:ext uri="{C183D7F6-B498-43B3-948B-1728B52AA6E4}">
                <adec:decorative xmlns:adec="http://schemas.microsoft.com/office/drawing/2017/decorative" val="1"/>
              </a:ext>
            </a:extLst>
          </p:cNvPr>
          <p:cNvGrpSpPr/>
          <p:nvPr/>
        </p:nvGrpSpPr>
        <p:grpSpPr>
          <a:xfrm>
            <a:off x="35096" y="6489351"/>
            <a:ext cx="2847785" cy="338455"/>
            <a:chOff x="35096" y="6489351"/>
            <a:chExt cx="2847785" cy="338455"/>
          </a:xfrm>
        </p:grpSpPr>
        <p:pic>
          <p:nvPicPr>
            <p:cNvPr id="5" name="Picture 4">
              <a:extLst>
                <a:ext uri="{FF2B5EF4-FFF2-40B4-BE49-F238E27FC236}">
                  <a16:creationId xmlns:a16="http://schemas.microsoft.com/office/drawing/2014/main" id="{4EC82A75-79AF-457B-BF30-A884301A84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3446" y="6565778"/>
              <a:ext cx="559435" cy="198755"/>
            </a:xfrm>
            <a:prstGeom prst="rect">
              <a:avLst/>
            </a:prstGeom>
          </p:spPr>
        </p:pic>
        <p:sp>
          <p:nvSpPr>
            <p:cNvPr id="6" name="Text Box 2">
              <a:extLst>
                <a:ext uri="{FF2B5EF4-FFF2-40B4-BE49-F238E27FC236}">
                  <a16:creationId xmlns:a16="http://schemas.microsoft.com/office/drawing/2014/main" id="{F656EA44-9761-6FA1-A393-D821BCF84501}"/>
                </a:ext>
              </a:extLst>
            </p:cNvPr>
            <p:cNvSpPr txBox="1"/>
            <p:nvPr/>
          </p:nvSpPr>
          <p:spPr>
            <a:xfrm>
              <a:off x="35096" y="6489351"/>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2023 Commonwealth of Australia, unless otherwise indicated. Creative Commons Attribution 4.0, unless otherwise indicated.</a:t>
              </a:r>
            </a:p>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a:t>
              </a:r>
            </a:p>
          </p:txBody>
        </p:sp>
      </p:grpSp>
      <p:pic>
        <p:nvPicPr>
          <p:cNvPr id="23" name="Picture 22" descr="A fractional wall image showing in each row how one whole can be divided into halves, thirds, quarters, fifths, sixths, sevenths, eighths, nineths and tenths.">
            <a:extLst>
              <a:ext uri="{FF2B5EF4-FFF2-40B4-BE49-F238E27FC236}">
                <a16:creationId xmlns:a16="http://schemas.microsoft.com/office/drawing/2014/main" id="{9BFCCBBC-F7B5-F09F-237E-2D72AAF9EA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633" y="696929"/>
            <a:ext cx="7612731" cy="5302645"/>
          </a:xfrm>
          <a:prstGeom prst="rect">
            <a:avLst/>
          </a:prstGeom>
        </p:spPr>
      </p:pic>
    </p:spTree>
    <p:extLst>
      <p:ext uri="{BB962C8B-B14F-4D97-AF65-F5344CB8AC3E}">
        <p14:creationId xmlns:p14="http://schemas.microsoft.com/office/powerpoint/2010/main" val="10671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5"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6444548" y="181722"/>
            <a:ext cx="2205989"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Exit ticket</a:t>
            </a:r>
          </a:p>
        </p:txBody>
      </p:sp>
      <p:sp>
        <p:nvSpPr>
          <p:cNvPr id="2" name="TextBox 1">
            <a:extLst>
              <a:ext uri="{FF2B5EF4-FFF2-40B4-BE49-F238E27FC236}">
                <a16:creationId xmlns:a16="http://schemas.microsoft.com/office/drawing/2014/main" id="{BDECB4FC-A69F-E161-04AA-6D8479A5D609}"/>
              </a:ext>
            </a:extLst>
          </p:cNvPr>
          <p:cNvSpPr txBox="1"/>
          <p:nvPr/>
        </p:nvSpPr>
        <p:spPr>
          <a:xfrm>
            <a:off x="1646558" y="1998427"/>
            <a:ext cx="5817992" cy="2582182"/>
          </a:xfrm>
          <a:prstGeom prst="rect">
            <a:avLst/>
          </a:prstGeom>
          <a:noFill/>
        </p:spPr>
        <p:txBody>
          <a:bodyPr wrap="square" rtlCol="0">
            <a:spAutoFit/>
          </a:bodyPr>
          <a:lstStyle/>
          <a:p>
            <a:pPr marL="457200" indent="-457200">
              <a:lnSpc>
                <a:spcPct val="107000"/>
              </a:lnSpc>
              <a:spcAft>
                <a:spcPts val="800"/>
              </a:spcAft>
              <a:buFont typeface="Arial" panose="020B0604020202020204" pitchFamily="34" charset="0"/>
              <a:buChar char="•"/>
            </a:pPr>
            <a:r>
              <a:rPr lang="en-AU" sz="2800" kern="100" dirty="0">
                <a:solidFill>
                  <a:schemeClr val="tx2"/>
                </a:solidFill>
                <a:effectLst/>
                <a:ea typeface="Calibri" panose="020F0502020204030204" pitchFamily="34" charset="0"/>
                <a:cs typeface="Times New Roman" panose="02020603050405020304" pitchFamily="18" charset="0"/>
              </a:rPr>
              <a:t>Create a fruit kebab with 10 pieces that includes 2 quandong, 1 apple, 2 finger limes. </a:t>
            </a:r>
          </a:p>
          <a:p>
            <a:pPr marL="457200" indent="-457200">
              <a:lnSpc>
                <a:spcPct val="107000"/>
              </a:lnSpc>
              <a:spcAft>
                <a:spcPts val="800"/>
              </a:spcAft>
              <a:buFont typeface="Arial" panose="020B0604020202020204" pitchFamily="34" charset="0"/>
              <a:buChar char="•"/>
            </a:pPr>
            <a:r>
              <a:rPr lang="en-AU" sz="2800" kern="100" dirty="0">
                <a:solidFill>
                  <a:schemeClr val="tx2"/>
                </a:solidFill>
                <a:effectLst/>
                <a:ea typeface="Calibri" panose="020F0502020204030204" pitchFamily="34" charset="0"/>
                <a:cs typeface="Times New Roman" panose="02020603050405020304" pitchFamily="18" charset="0"/>
              </a:rPr>
              <a:t>What could it look like? </a:t>
            </a:r>
          </a:p>
          <a:p>
            <a:pPr marL="457200" indent="-457200">
              <a:lnSpc>
                <a:spcPct val="107000"/>
              </a:lnSpc>
              <a:spcAft>
                <a:spcPts val="800"/>
              </a:spcAft>
              <a:buFont typeface="Arial" panose="020B0604020202020204" pitchFamily="34" charset="0"/>
              <a:buChar char="•"/>
            </a:pPr>
            <a:r>
              <a:rPr lang="en-AU" sz="2800" kern="100" dirty="0">
                <a:solidFill>
                  <a:schemeClr val="tx2"/>
                </a:solidFill>
                <a:effectLst/>
                <a:ea typeface="Calibri" panose="020F0502020204030204" pitchFamily="34" charset="0"/>
                <a:cs typeface="Times New Roman" panose="02020603050405020304" pitchFamily="18" charset="0"/>
              </a:rPr>
              <a:t>Share with a partner.</a:t>
            </a:r>
          </a:p>
        </p:txBody>
      </p:sp>
      <p:sp>
        <p:nvSpPr>
          <p:cNvPr id="3" name="TextBox 2">
            <a:extLst>
              <a:ext uri="{FF2B5EF4-FFF2-40B4-BE49-F238E27FC236}">
                <a16:creationId xmlns:a16="http://schemas.microsoft.com/office/drawing/2014/main" id="{6293B2E4-9097-77F0-7BFF-BAD52D9602F8}"/>
              </a:ext>
            </a:extLst>
          </p:cNvPr>
          <p:cNvSpPr txBox="1"/>
          <p:nvPr/>
        </p:nvSpPr>
        <p:spPr>
          <a:xfrm>
            <a:off x="2459214" y="972453"/>
            <a:ext cx="4725011" cy="707886"/>
          </a:xfrm>
          <a:prstGeom prst="rect">
            <a:avLst/>
          </a:prstGeom>
          <a:noFill/>
        </p:spPr>
        <p:txBody>
          <a:bodyPr wrap="none" rtlCol="0">
            <a:spAutoFit/>
          </a:bodyPr>
          <a:lstStyle/>
          <a:p>
            <a:r>
              <a:rPr lang="en-AU" sz="4000" dirty="0">
                <a:solidFill>
                  <a:schemeClr val="accent6">
                    <a:lumMod val="50000"/>
                  </a:schemeClr>
                </a:solidFill>
              </a:rPr>
              <a:t>Open-ended question</a:t>
            </a:r>
          </a:p>
        </p:txBody>
      </p:sp>
      <p:grpSp>
        <p:nvGrpSpPr>
          <p:cNvPr id="4" name="Group 3">
            <a:extLst>
              <a:ext uri="{FF2B5EF4-FFF2-40B4-BE49-F238E27FC236}">
                <a16:creationId xmlns:a16="http://schemas.microsoft.com/office/drawing/2014/main" id="{5F31A0AA-ED5E-13A6-C8FB-171EA839FBAC}"/>
              </a:ext>
              <a:ext uri="{C183D7F6-B498-43B3-948B-1728B52AA6E4}">
                <adec:decorative xmlns:adec="http://schemas.microsoft.com/office/drawing/2017/decorative" val="1"/>
              </a:ext>
            </a:extLst>
          </p:cNvPr>
          <p:cNvGrpSpPr/>
          <p:nvPr/>
        </p:nvGrpSpPr>
        <p:grpSpPr>
          <a:xfrm>
            <a:off x="35096" y="6489351"/>
            <a:ext cx="2847785" cy="338455"/>
            <a:chOff x="35096" y="6489351"/>
            <a:chExt cx="2847785" cy="338455"/>
          </a:xfrm>
        </p:grpSpPr>
        <p:pic>
          <p:nvPicPr>
            <p:cNvPr id="5" name="Picture 4">
              <a:extLst>
                <a:ext uri="{FF2B5EF4-FFF2-40B4-BE49-F238E27FC236}">
                  <a16:creationId xmlns:a16="http://schemas.microsoft.com/office/drawing/2014/main" id="{0EC72514-4AAC-3276-48CF-C799F823C6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3446" y="6565778"/>
              <a:ext cx="559435" cy="198755"/>
            </a:xfrm>
            <a:prstGeom prst="rect">
              <a:avLst/>
            </a:prstGeom>
          </p:spPr>
        </p:pic>
        <p:sp>
          <p:nvSpPr>
            <p:cNvPr id="6" name="Text Box 2">
              <a:extLst>
                <a:ext uri="{FF2B5EF4-FFF2-40B4-BE49-F238E27FC236}">
                  <a16:creationId xmlns:a16="http://schemas.microsoft.com/office/drawing/2014/main" id="{AE78DA2C-87C5-19FB-4E85-2D4DD5AE0C12}"/>
                </a:ext>
              </a:extLst>
            </p:cNvPr>
            <p:cNvSpPr txBox="1"/>
            <p:nvPr/>
          </p:nvSpPr>
          <p:spPr>
            <a:xfrm>
              <a:off x="35096" y="6489351"/>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2023 Commonwealth of Australia, unless otherwise indicated. Creative Commons Attribution 4.0, unless otherwise indicated.</a:t>
              </a:r>
            </a:p>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a:t>
              </a:r>
            </a:p>
          </p:txBody>
        </p:sp>
      </p:grpSp>
      <p:pic>
        <p:nvPicPr>
          <p:cNvPr id="7" name="Picture 6">
            <a:hlinkClick r:id="rId10"/>
            <a:extLst>
              <a:ext uri="{FF2B5EF4-FFF2-40B4-BE49-F238E27FC236}">
                <a16:creationId xmlns:a16="http://schemas.microsoft.com/office/drawing/2014/main" id="{30A0AAF6-19B5-30E9-FC50-5C272F7AC736}"/>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Tree>
    <p:extLst>
      <p:ext uri="{BB962C8B-B14F-4D97-AF65-F5344CB8AC3E}">
        <p14:creationId xmlns:p14="http://schemas.microsoft.com/office/powerpoint/2010/main" val="4641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 y="-82531"/>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251520" y="332656"/>
            <a:ext cx="340612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Teachers’ notes</a:t>
            </a:r>
          </a:p>
        </p:txBody>
      </p:sp>
      <p:sp>
        <p:nvSpPr>
          <p:cNvPr id="3" name="TextBox 2">
            <a:extLst>
              <a:ext uri="{FF2B5EF4-FFF2-40B4-BE49-F238E27FC236}">
                <a16:creationId xmlns:a16="http://schemas.microsoft.com/office/drawing/2014/main" id="{736FAA13-3E6F-7271-A8D6-25A59F39EBBA}"/>
              </a:ext>
            </a:extLst>
          </p:cNvPr>
          <p:cNvSpPr txBox="1"/>
          <p:nvPr/>
        </p:nvSpPr>
        <p:spPr>
          <a:xfrm>
            <a:off x="216320" y="826701"/>
            <a:ext cx="8640960" cy="4708981"/>
          </a:xfrm>
          <a:prstGeom prst="rect">
            <a:avLst/>
          </a:prstGeom>
          <a:noFill/>
        </p:spPr>
        <p:txBody>
          <a:bodyPr wrap="square">
            <a:spAutoFit/>
          </a:bodyPr>
          <a:lstStyle/>
          <a:p>
            <a:r>
              <a:rPr lang="en-US" sz="1500" b="0" i="0" dirty="0">
                <a:solidFill>
                  <a:srgbClr val="374151"/>
                </a:solidFill>
                <a:effectLst/>
                <a:latin typeface="Söhne"/>
              </a:rPr>
              <a:t>Sullivan and Lilburn (2015) state that ‘good’ questions are those:</a:t>
            </a:r>
          </a:p>
          <a:p>
            <a:pPr marL="285750" indent="-285750">
              <a:buFont typeface="Arial" panose="020B0604020202020204" pitchFamily="34" charset="0"/>
              <a:buChar char="•"/>
            </a:pPr>
            <a:r>
              <a:rPr lang="en-US" sz="1500" dirty="0">
                <a:solidFill>
                  <a:srgbClr val="374151"/>
                </a:solidFill>
                <a:latin typeface="Söhne"/>
              </a:rPr>
              <a:t>that r</a:t>
            </a:r>
            <a:r>
              <a:rPr lang="en-US" sz="1500" b="0" i="0" dirty="0">
                <a:solidFill>
                  <a:srgbClr val="374151"/>
                </a:solidFill>
                <a:effectLst/>
                <a:latin typeface="Söhne"/>
              </a:rPr>
              <a:t>equire more than remembering a fact or reproducing a skill</a:t>
            </a:r>
          </a:p>
          <a:p>
            <a:pPr marL="285750" indent="-285750">
              <a:buFont typeface="Arial" panose="020B0604020202020204" pitchFamily="34" charset="0"/>
              <a:buChar char="•"/>
            </a:pPr>
            <a:r>
              <a:rPr lang="en-US" sz="1500" dirty="0">
                <a:solidFill>
                  <a:srgbClr val="374151"/>
                </a:solidFill>
                <a:latin typeface="Söhne"/>
              </a:rPr>
              <a:t>where s</a:t>
            </a:r>
            <a:r>
              <a:rPr lang="en-US" sz="1500" b="0" i="0" dirty="0">
                <a:solidFill>
                  <a:srgbClr val="374151"/>
                </a:solidFill>
                <a:effectLst/>
                <a:latin typeface="Söhne"/>
              </a:rPr>
              <a:t>tudents can learn by answering the questions, and the teacher learns about each student from the attempt</a:t>
            </a:r>
          </a:p>
          <a:p>
            <a:pPr marL="285750" indent="-285750">
              <a:buFont typeface="Arial" panose="020B0604020202020204" pitchFamily="34" charset="0"/>
              <a:buChar char="•"/>
            </a:pPr>
            <a:r>
              <a:rPr lang="en-US" sz="1500" dirty="0">
                <a:solidFill>
                  <a:srgbClr val="374151"/>
                </a:solidFill>
                <a:latin typeface="Söhne"/>
              </a:rPr>
              <a:t>where t</a:t>
            </a:r>
            <a:r>
              <a:rPr lang="en-US" sz="1500" b="0" i="0" dirty="0">
                <a:solidFill>
                  <a:srgbClr val="374151"/>
                </a:solidFill>
                <a:effectLst/>
                <a:latin typeface="Söhne"/>
              </a:rPr>
              <a:t>here may be several acceptable answers.</a:t>
            </a:r>
          </a:p>
          <a:p>
            <a:r>
              <a:rPr lang="en-US" sz="1500" b="0" i="0" dirty="0">
                <a:solidFill>
                  <a:srgbClr val="374151"/>
                </a:solidFill>
                <a:effectLst/>
                <a:latin typeface="Söhne"/>
              </a:rPr>
              <a:t>Sullivan, P. &amp; Lilburn, P. (2015). </a:t>
            </a:r>
            <a:r>
              <a:rPr lang="en-US" sz="1500" b="0" i="1" dirty="0">
                <a:solidFill>
                  <a:srgbClr val="374151"/>
                </a:solidFill>
                <a:effectLst/>
                <a:latin typeface="Söhne"/>
              </a:rPr>
              <a:t>Open-ended </a:t>
            </a:r>
            <a:r>
              <a:rPr lang="en-US" sz="1500" i="1" dirty="0" err="1">
                <a:solidFill>
                  <a:srgbClr val="374151"/>
                </a:solidFill>
                <a:latin typeface="Söhne"/>
              </a:rPr>
              <a:t>m</a:t>
            </a:r>
            <a:r>
              <a:rPr lang="en-US" sz="1500" b="0" i="1" dirty="0" err="1">
                <a:solidFill>
                  <a:srgbClr val="374151"/>
                </a:solidFill>
                <a:effectLst/>
                <a:latin typeface="Söhne"/>
              </a:rPr>
              <a:t>aths</a:t>
            </a:r>
            <a:r>
              <a:rPr lang="en-US" sz="1500" b="0" i="1" dirty="0">
                <a:solidFill>
                  <a:srgbClr val="374151"/>
                </a:solidFill>
                <a:effectLst/>
                <a:latin typeface="Söhne"/>
              </a:rPr>
              <a:t> activities </a:t>
            </a:r>
            <a:r>
              <a:rPr lang="en-US" sz="1500" b="0" i="0" dirty="0">
                <a:solidFill>
                  <a:srgbClr val="374151"/>
                </a:solidFill>
                <a:effectLst/>
                <a:latin typeface="Söhne"/>
              </a:rPr>
              <a:t>(2nd Ed.). Oxford University Press.</a:t>
            </a:r>
          </a:p>
          <a:p>
            <a:pPr marL="0" indent="0">
              <a:buNone/>
            </a:pPr>
            <a:endParaRPr lang="en-US" sz="1500" b="0" i="0" dirty="0">
              <a:solidFill>
                <a:srgbClr val="374151"/>
              </a:solidFill>
              <a:effectLst/>
              <a:latin typeface="Söhne"/>
            </a:endParaRPr>
          </a:p>
          <a:p>
            <a:pPr marL="0" indent="0">
              <a:buNone/>
            </a:pPr>
            <a:r>
              <a:rPr lang="en-US" sz="1500" b="0" i="0" dirty="0">
                <a:solidFill>
                  <a:srgbClr val="374151"/>
                </a:solidFill>
                <a:effectLst/>
                <a:latin typeface="Söhne"/>
              </a:rPr>
              <a:t>Dan Meyer (2010) gives the following advice:</a:t>
            </a:r>
          </a:p>
          <a:p>
            <a:pPr marL="228600" indent="-228600">
              <a:buAutoNum type="arabicPeriod"/>
            </a:pPr>
            <a:r>
              <a:rPr lang="en-US" sz="1500" b="0" i="0" dirty="0">
                <a:solidFill>
                  <a:srgbClr val="374151"/>
                </a:solidFill>
                <a:effectLst/>
                <a:latin typeface="Söhne"/>
              </a:rPr>
              <a:t>Use multimedia.</a:t>
            </a:r>
          </a:p>
          <a:p>
            <a:pPr marL="228600" indent="-228600">
              <a:buAutoNum type="arabicPeriod"/>
            </a:pPr>
            <a:r>
              <a:rPr lang="en-US" sz="1500" b="0" i="0" dirty="0">
                <a:solidFill>
                  <a:srgbClr val="374151"/>
                </a:solidFill>
                <a:effectLst/>
                <a:latin typeface="Söhne"/>
              </a:rPr>
              <a:t>Encourage student intuition.</a:t>
            </a:r>
          </a:p>
          <a:p>
            <a:pPr marL="228600" indent="-228600">
              <a:buAutoNum type="arabicPeriod"/>
            </a:pPr>
            <a:r>
              <a:rPr lang="en-US" sz="1500" b="0" i="0" dirty="0">
                <a:solidFill>
                  <a:srgbClr val="374151"/>
                </a:solidFill>
                <a:effectLst/>
                <a:latin typeface="Söhne"/>
              </a:rPr>
              <a:t>Ask the shortest question you can.</a:t>
            </a:r>
          </a:p>
          <a:p>
            <a:pPr marL="228600" indent="-228600">
              <a:buAutoNum type="arabicPeriod"/>
            </a:pPr>
            <a:r>
              <a:rPr lang="en-US" sz="1500" b="0" i="0" dirty="0">
                <a:solidFill>
                  <a:srgbClr val="374151"/>
                </a:solidFill>
                <a:effectLst/>
                <a:latin typeface="Söhne"/>
              </a:rPr>
              <a:t>Let students build the problem.</a:t>
            </a:r>
          </a:p>
          <a:p>
            <a:pPr marL="228600" indent="-228600">
              <a:buAutoNum type="arabicPeriod"/>
            </a:pPr>
            <a:r>
              <a:rPr lang="en-US" sz="1500" b="0" i="0" dirty="0">
                <a:solidFill>
                  <a:srgbClr val="374151"/>
                </a:solidFill>
                <a:effectLst/>
                <a:latin typeface="Söhne"/>
              </a:rPr>
              <a:t>Be less helpful.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374151"/>
                </a:solidFill>
                <a:effectLst/>
                <a:latin typeface="Söhne"/>
              </a:rPr>
              <a:t>This time should be a safe </a:t>
            </a:r>
            <a:r>
              <a:rPr lang="en-US" sz="1500" b="0" i="0" dirty="0" err="1">
                <a:solidFill>
                  <a:srgbClr val="374151"/>
                </a:solidFill>
                <a:effectLst/>
                <a:latin typeface="Söhne"/>
              </a:rPr>
              <a:t>maths</a:t>
            </a:r>
            <a:r>
              <a:rPr lang="en-US" sz="1500" b="0" i="0" dirty="0">
                <a:solidFill>
                  <a:srgbClr val="374151"/>
                </a:solidFill>
                <a:effectLst/>
                <a:latin typeface="Söhne"/>
              </a:rPr>
              <a:t> space for </a:t>
            </a:r>
            <a:r>
              <a:rPr lang="en-US" sz="1500" dirty="0">
                <a:solidFill>
                  <a:srgbClr val="374151"/>
                </a:solidFill>
                <a:latin typeface="Söhne"/>
              </a:rPr>
              <a:t>students</a:t>
            </a:r>
            <a:r>
              <a:rPr lang="en-US" sz="1500" b="0" i="0" dirty="0">
                <a:solidFill>
                  <a:srgbClr val="374151"/>
                </a:solidFill>
                <a:effectLst/>
                <a:latin typeface="Söhne"/>
              </a:rPr>
              <a:t> to share potential thoughts/answers without judgement. </a:t>
            </a:r>
          </a:p>
          <a:p>
            <a:pPr marL="0" indent="0">
              <a:buNone/>
            </a:pPr>
            <a:r>
              <a:rPr lang="en-US" sz="1500" b="0" i="0" dirty="0">
                <a:solidFill>
                  <a:srgbClr val="374151"/>
                </a:solidFill>
                <a:effectLst/>
                <a:latin typeface="Söhne"/>
              </a:rPr>
              <a:t>Using this information as a general guide, pose this problem to your class and take on the role of facilitating/ posing questions, giving students wait and pause time, allowing students to share their thoughts with others, and differentiating as required for all students to be challenged within their zone of proximal development. Take time at the end of the activity to </a:t>
            </a:r>
            <a:r>
              <a:rPr lang="en-US" sz="1500" b="0" i="0" dirty="0" err="1">
                <a:solidFill>
                  <a:srgbClr val="374151"/>
                </a:solidFill>
                <a:effectLst/>
                <a:latin typeface="Söhne"/>
              </a:rPr>
              <a:t>summarise</a:t>
            </a:r>
            <a:r>
              <a:rPr lang="en-US" sz="1500" b="0" i="0" dirty="0">
                <a:solidFill>
                  <a:srgbClr val="374151"/>
                </a:solidFill>
                <a:effectLst/>
                <a:latin typeface="Söhne"/>
              </a:rPr>
              <a:t> students’ thoughts, their progress in thinking, and clarify any misconceptions. </a:t>
            </a:r>
          </a:p>
          <a:p>
            <a:pPr marL="0" indent="0">
              <a:buNone/>
            </a:pPr>
            <a:r>
              <a:rPr lang="en-US" sz="1500" b="0" i="0" dirty="0">
                <a:solidFill>
                  <a:srgbClr val="374151"/>
                </a:solidFill>
                <a:effectLst/>
                <a:latin typeface="Söhne"/>
              </a:rPr>
              <a:t>Meyer, D. (2010, March). </a:t>
            </a:r>
            <a:r>
              <a:rPr lang="en-US" sz="1500" b="0" i="1" dirty="0">
                <a:solidFill>
                  <a:srgbClr val="374151"/>
                </a:solidFill>
                <a:effectLst/>
                <a:latin typeface="Söhne"/>
              </a:rPr>
              <a:t>Math class </a:t>
            </a:r>
            <a:r>
              <a:rPr lang="en-US" sz="1500" i="1" dirty="0">
                <a:solidFill>
                  <a:srgbClr val="374151"/>
                </a:solidFill>
                <a:latin typeface="Söhne"/>
              </a:rPr>
              <a:t>n</a:t>
            </a:r>
            <a:r>
              <a:rPr lang="en-US" sz="1500" b="0" i="1" dirty="0">
                <a:solidFill>
                  <a:srgbClr val="374151"/>
                </a:solidFill>
                <a:effectLst/>
                <a:latin typeface="Söhne"/>
              </a:rPr>
              <a:t>eeds a makeover </a:t>
            </a:r>
            <a:r>
              <a:rPr lang="en-US" sz="1500" b="0" i="0" dirty="0">
                <a:solidFill>
                  <a:srgbClr val="374151"/>
                </a:solidFill>
                <a:effectLst/>
                <a:latin typeface="Söhne"/>
              </a:rPr>
              <a:t>[Video]. TEDx</a:t>
            </a:r>
            <a:r>
              <a:rPr lang="en-US" sz="1500" b="0" i="0">
                <a:solidFill>
                  <a:srgbClr val="374151"/>
                </a:solidFill>
                <a:effectLst/>
                <a:latin typeface="Söhne"/>
              </a:rPr>
              <a:t>. </a:t>
            </a:r>
            <a:endParaRPr lang="en-US" sz="1500" b="0" i="0" dirty="0">
              <a:solidFill>
                <a:srgbClr val="374151"/>
              </a:solidFill>
              <a:effectLst/>
              <a:latin typeface="Söhne"/>
            </a:endParaRPr>
          </a:p>
        </p:txBody>
      </p:sp>
      <p:grpSp>
        <p:nvGrpSpPr>
          <p:cNvPr id="2" name="Group 1">
            <a:extLst>
              <a:ext uri="{FF2B5EF4-FFF2-40B4-BE49-F238E27FC236}">
                <a16:creationId xmlns:a16="http://schemas.microsoft.com/office/drawing/2014/main" id="{C1C5C64C-C938-0BA9-26DA-C6E40F920F37}"/>
              </a:ext>
              <a:ext uri="{C183D7F6-B498-43B3-948B-1728B52AA6E4}">
                <adec:decorative xmlns:adec="http://schemas.microsoft.com/office/drawing/2017/decorative" val="1"/>
              </a:ext>
            </a:extLst>
          </p:cNvPr>
          <p:cNvGrpSpPr/>
          <p:nvPr/>
        </p:nvGrpSpPr>
        <p:grpSpPr>
          <a:xfrm>
            <a:off x="35096" y="6489351"/>
            <a:ext cx="2847785" cy="338455"/>
            <a:chOff x="35096" y="6489351"/>
            <a:chExt cx="2847785" cy="338455"/>
          </a:xfrm>
        </p:grpSpPr>
        <p:pic>
          <p:nvPicPr>
            <p:cNvPr id="4" name="Picture 3">
              <a:extLst>
                <a:ext uri="{FF2B5EF4-FFF2-40B4-BE49-F238E27FC236}">
                  <a16:creationId xmlns:a16="http://schemas.microsoft.com/office/drawing/2014/main" id="{E7AC4942-7986-0250-0C23-6980F6E618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3446" y="6565778"/>
              <a:ext cx="559435" cy="198755"/>
            </a:xfrm>
            <a:prstGeom prst="rect">
              <a:avLst/>
            </a:prstGeom>
          </p:spPr>
        </p:pic>
        <p:sp>
          <p:nvSpPr>
            <p:cNvPr id="5" name="Text Box 2">
              <a:extLst>
                <a:ext uri="{FF2B5EF4-FFF2-40B4-BE49-F238E27FC236}">
                  <a16:creationId xmlns:a16="http://schemas.microsoft.com/office/drawing/2014/main" id="{F061B01C-5245-A5B7-3A3B-9A46913C1428}"/>
                </a:ext>
              </a:extLst>
            </p:cNvPr>
            <p:cNvSpPr txBox="1"/>
            <p:nvPr/>
          </p:nvSpPr>
          <p:spPr>
            <a:xfrm>
              <a:off x="35096" y="6489351"/>
              <a:ext cx="2466028"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2023 Commonwealth of Australia, unless otherwise indicated. Creative Commons Attribution 4.0, unless otherwise indicated.</a:t>
              </a:r>
            </a:p>
            <a:p>
              <a:pPr>
                <a:lnSpc>
                  <a:spcPct val="120000"/>
                </a:lnSpc>
                <a:spcBef>
                  <a:spcPts val="400"/>
                </a:spcBef>
                <a:spcAft>
                  <a:spcPts val="400"/>
                </a:spcAft>
              </a:pPr>
              <a:r>
                <a:rPr lang="en-GB" sz="650" dirty="0">
                  <a:solidFill>
                    <a:srgbClr val="595959"/>
                  </a:solidFill>
                  <a:effectLst/>
                  <a:ea typeface="DengXian" panose="02010600030101010101" pitchFamily="2" charset="-122"/>
                  <a:cs typeface="Calibri Light" panose="020F0302020204030204" pitchFamily="34" charset="0"/>
                </a:rPr>
                <a:t> </a:t>
              </a:r>
            </a:p>
          </p:txBody>
        </p:sp>
      </p:grpSp>
      <p:pic>
        <p:nvPicPr>
          <p:cNvPr id="6" name="Picture 5">
            <a:hlinkClick r:id="rId10"/>
            <a:extLst>
              <a:ext uri="{FF2B5EF4-FFF2-40B4-BE49-F238E27FC236}">
                <a16:creationId xmlns:a16="http://schemas.microsoft.com/office/drawing/2014/main" id="{81CB342B-EA32-4CB8-DAD7-D31CC4EC4B2D}"/>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3546" y="90572"/>
            <a:ext cx="1409307" cy="830062"/>
          </a:xfrm>
          <a:prstGeom prst="rect">
            <a:avLst/>
          </a:prstGeom>
        </p:spPr>
      </p:pic>
    </p:spTree>
    <p:extLst>
      <p:ext uri="{BB962C8B-B14F-4D97-AF65-F5344CB8AC3E}">
        <p14:creationId xmlns:p14="http://schemas.microsoft.com/office/powerpoint/2010/main" val="160804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655</Words>
  <Application>Microsoft Office PowerPoint</Application>
  <PresentationFormat>On-screen Show (4:3)</PresentationFormat>
  <Paragraphs>77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DengXian</vt:lpstr>
      <vt:lpstr>-apple-system</vt:lpstr>
      <vt:lpstr>Arial</vt:lpstr>
      <vt:lpstr>Calibri</vt:lpstr>
      <vt:lpstr>Cambria Math</vt:lpstr>
      <vt:lpstr>roboto condensed</vt:lpstr>
      <vt:lpstr>Söhne</vt:lpstr>
      <vt:lpstr>Office Theme</vt:lpstr>
      <vt:lpstr>Fruit fractions: Fruit kebabs! </vt:lpstr>
      <vt:lpstr>Warm up</vt:lpstr>
      <vt:lpstr>Example fruits </vt:lpstr>
      <vt:lpstr>Fruit kebabs</vt:lpstr>
      <vt:lpstr>Fruit kebab patterns</vt:lpstr>
      <vt:lpstr>Fraction wall</vt:lpstr>
      <vt:lpstr>Exit ticket</vt:lpstr>
      <vt:lpstr>Teachers’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38</cp:revision>
  <dcterms:created xsi:type="dcterms:W3CDTF">2021-03-16T22:56:28Z</dcterms:created>
  <dcterms:modified xsi:type="dcterms:W3CDTF">2024-01-29T04:24:51Z</dcterms:modified>
</cp:coreProperties>
</file>