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19"/>
  </p:notesMasterIdLst>
  <p:sldIdLst>
    <p:sldId id="259" r:id="rId5"/>
    <p:sldId id="296" r:id="rId6"/>
    <p:sldId id="269" r:id="rId7"/>
    <p:sldId id="270" r:id="rId8"/>
    <p:sldId id="260" r:id="rId9"/>
    <p:sldId id="282" r:id="rId10"/>
    <p:sldId id="283" r:id="rId11"/>
    <p:sldId id="289" r:id="rId12"/>
    <p:sldId id="290" r:id="rId13"/>
    <p:sldId id="291" r:id="rId14"/>
    <p:sldId id="292" r:id="rId15"/>
    <p:sldId id="293" r:id="rId16"/>
    <p:sldId id="294"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D"/>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5FECD-328F-9D00-D3AB-F73A0BA8A126}" v="518" dt="2024-02-01T03:31:40.509"/>
    <p1510:client id="{3456A390-68E8-E0C7-39C2-D937847857C2}" v="475" dt="2024-02-02T06:36:03.647"/>
    <p1510:client id="{57960B81-C457-D1CD-FAEB-9E05374B56D0}" v="4" dt="2024-02-02T05:52:38.165"/>
    <p1510:client id="{C6F485E0-4342-4F07-BC1C-3D5DF449C0E9}" v="1127" dt="2024-01-31T20:29:23.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0" autoAdjust="0"/>
    <p:restoredTop sz="86441" autoAdjust="0"/>
  </p:normalViewPr>
  <p:slideViewPr>
    <p:cSldViewPr>
      <p:cViewPr varScale="1">
        <p:scale>
          <a:sx n="95" d="100"/>
          <a:sy n="95" d="100"/>
        </p:scale>
        <p:origin x="166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5/02/2024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vectors/purple-hair-girl-young-teenager-312496/"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pixabay.com/vectors/boy-asian-anime-face-head-23714/" TargetMode="External"/><Relationship Id="rId4" Type="http://schemas.openxmlformats.org/officeDocument/2006/relationships/hyperlink" Target="https://pixabay.com/vectors/boy-teenager-teen-brown-hair-3570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vectors/purple-hair-girl-young-teenager-31249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pixabay.com/vectors/boy-asian-anime-face-head-23714/" TargetMode="External"/><Relationship Id="rId4" Type="http://schemas.openxmlformats.org/officeDocument/2006/relationships/hyperlink" Target="https://pixabay.com/vectors/boy-teenager-teen-brown-hair-35706/"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vectors/purple-hair-girl-young-teenager-312496/"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pixabay.com/vectors/boy-asian-anime-face-head-23714/" TargetMode="External"/><Relationship Id="rId4" Type="http://schemas.openxmlformats.org/officeDocument/2006/relationships/hyperlink" Target="https://pixabay.com/vectors/boy-teenager-teen-brown-hair-3570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vectors/purple-hair-girl-young-teenager-312496/"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pixabay.com/vectors/boy-asian-anime-face-head-23714/" TargetMode="External"/><Relationship Id="rId4" Type="http://schemas.openxmlformats.org/officeDocument/2006/relationships/hyperlink" Target="https://pixabay.com/vectors/boy-teenager-teen-brown-hair-3570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76984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922B0-B3A4-EC5C-E9D8-29506B320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158C8-8576-9F6E-9C3F-92C298B1D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4BFD5-5FAE-956E-40CC-CFE66DEDB5D5}"/>
              </a:ext>
            </a:extLst>
          </p:cNvPr>
          <p:cNvSpPr>
            <a:spLocks noGrp="1"/>
          </p:cNvSpPr>
          <p:nvPr>
            <p:ph type="body" idx="1"/>
          </p:nvPr>
        </p:nvSpPr>
        <p:spPr/>
        <p:txBody>
          <a:bodyPr/>
          <a:lstStyle/>
          <a:p>
            <a:r>
              <a:rPr lang="en-AU" dirty="0"/>
              <a:t>- How are you going to attack the problem? Start somewhere. Give something a try. </a:t>
            </a:r>
            <a:endParaRPr lang="en-US"/>
          </a:p>
          <a:p>
            <a:r>
              <a:rPr lang="en-AU" dirty="0"/>
              <a:t>- What possible strategies could you use? </a:t>
            </a:r>
            <a:endParaRPr lang="en-AU" dirty="0">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03E92880-1D49-BBB4-6A1F-B6CA6DC5F3F4}"/>
              </a:ext>
            </a:extLst>
          </p:cNvPr>
          <p:cNvSpPr>
            <a:spLocks noGrp="1"/>
          </p:cNvSpPr>
          <p:nvPr>
            <p:ph type="sldNum" sz="quarter" idx="5"/>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43093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49D7-4D91-54D9-DBA0-23992BEFA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63A2E-7317-3FA6-EA87-32208D92D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4E66E-9B77-A186-FDCA-0E9C44943A55}"/>
              </a:ext>
            </a:extLst>
          </p:cNvPr>
          <p:cNvSpPr>
            <a:spLocks noGrp="1"/>
          </p:cNvSpPr>
          <p:nvPr>
            <p:ph type="body" idx="1"/>
          </p:nvPr>
        </p:nvSpPr>
        <p:spPr/>
        <p:txBody>
          <a:bodyPr/>
          <a:lstStyle/>
          <a:p>
            <a:r>
              <a:rPr lang="en-AU" dirty="0"/>
              <a:t>- How are you going to attack the problem? Start somewhere. Give something a try. </a:t>
            </a:r>
            <a:endParaRPr lang="en-US"/>
          </a:p>
          <a:p>
            <a:r>
              <a:rPr lang="en-AU" dirty="0"/>
              <a:t>- What possible strategies could you use? </a:t>
            </a:r>
            <a:endParaRPr lang="en-AU" dirty="0">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E59B559A-7A98-6822-E51B-8E024653E100}"/>
              </a:ext>
            </a:extLst>
          </p:cNvPr>
          <p:cNvSpPr>
            <a:spLocks noGrp="1"/>
          </p:cNvSpPr>
          <p:nvPr>
            <p:ph type="sldNum" sz="quarter" idx="5"/>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418717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C12DE-3025-6CFA-D0B7-6915A4FB4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C17FA-FEC1-ABD7-2C0E-8AEC87975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4CBA8-8961-644F-43E1-BA5A9AA102BC}"/>
              </a:ext>
            </a:extLst>
          </p:cNvPr>
          <p:cNvSpPr>
            <a:spLocks noGrp="1"/>
          </p:cNvSpPr>
          <p:nvPr>
            <p:ph type="body" idx="1"/>
          </p:nvPr>
        </p:nvSpPr>
        <p:spPr/>
        <p:txBody>
          <a:bodyPr/>
          <a:lstStyle/>
          <a:p>
            <a:r>
              <a:rPr lang="en-AU" dirty="0"/>
              <a:t>- Solve it, carry out the plan</a:t>
            </a:r>
            <a:endParaRPr lang="en-US" dirty="0"/>
          </a:p>
          <a:p>
            <a:r>
              <a:rPr lang="en-AU" dirty="0"/>
              <a:t>- Try and see if it leads to a solution.</a:t>
            </a:r>
            <a:endParaRPr lang="en-AU" dirty="0">
              <a:ea typeface="Calibri"/>
              <a:cs typeface="Calibri"/>
            </a:endParaRPr>
          </a:p>
          <a:p>
            <a:r>
              <a:rPr lang="en-AU" dirty="0"/>
              <a:t>- If your plan is not working, show a growth mindset and try a different approach. </a:t>
            </a:r>
            <a:endParaRPr lang="en-US"/>
          </a:p>
          <a:p>
            <a:r>
              <a:rPr lang="en-AU" dirty="0"/>
              <a:t>- Keep trying until you find a solution.</a:t>
            </a:r>
            <a:endParaRPr lang="en-AU" dirty="0">
              <a:ea typeface="Calibri"/>
              <a:cs typeface="Calibri"/>
            </a:endParaRPr>
          </a:p>
          <a:p>
            <a:endParaRPr lang="en-AU" dirty="0">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7E7193AD-52FE-6B5C-C5A9-EAC541315CEC}"/>
              </a:ext>
            </a:extLst>
          </p:cNvPr>
          <p:cNvSpPr>
            <a:spLocks noGrp="1"/>
          </p:cNvSpPr>
          <p:nvPr>
            <p:ph type="sldNum" sz="quarter" idx="5"/>
          </p:nvPr>
        </p:nvSpPr>
        <p:spPr/>
        <p:txBody>
          <a:bodyPr/>
          <a:lstStyle/>
          <a:p>
            <a:fld id="{5D904A82-F77A-4F2F-A04D-9E9D63F3DBDF}" type="slidenum">
              <a:rPr lang="en-AU" smtClean="0"/>
              <a:t>12</a:t>
            </a:fld>
            <a:endParaRPr lang="en-AU"/>
          </a:p>
        </p:txBody>
      </p:sp>
    </p:spTree>
    <p:extLst>
      <p:ext uri="{BB962C8B-B14F-4D97-AF65-F5344CB8AC3E}">
        <p14:creationId xmlns:p14="http://schemas.microsoft.com/office/powerpoint/2010/main" val="6150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1DD19-9606-71A3-E3FD-9E9691AEC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9138B-7648-C583-84D4-6E66026DB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F97B7-BA43-A4AE-8463-9CB06E59DDB5}"/>
              </a:ext>
            </a:extLst>
          </p:cNvPr>
          <p:cNvSpPr>
            <a:spLocks noGrp="1"/>
          </p:cNvSpPr>
          <p:nvPr>
            <p:ph type="body" idx="1"/>
          </p:nvPr>
        </p:nvSpPr>
        <p:spPr/>
        <p:txBody>
          <a:bodyPr/>
          <a:lstStyle/>
          <a:p>
            <a:r>
              <a:rPr lang="en-AU" dirty="0"/>
              <a:t>- Look back over your work and check your calculations. If the solution does not work, persist with your current attempt rather than restarting the problem. You need to analyse your working out and be flexible with your thinking. </a:t>
            </a:r>
            <a:endParaRPr lang="en-US"/>
          </a:p>
          <a:p>
            <a:r>
              <a:rPr lang="en-AU" dirty="0"/>
              <a:t>- Ask yourself, does the solution answer the question? Is your solution reasonable? </a:t>
            </a:r>
            <a:endParaRPr lang="en-AU" dirty="0">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708722C7-77DE-ECA8-5CFA-8B7B102B7CD3}"/>
              </a:ext>
            </a:extLst>
          </p:cNvPr>
          <p:cNvSpPr>
            <a:spLocks noGrp="1"/>
          </p:cNvSpPr>
          <p:nvPr>
            <p:ph type="sldNum" sz="quarter" idx="5"/>
          </p:nvPr>
        </p:nvSpPr>
        <p:spPr/>
        <p:txBody>
          <a:bodyPr/>
          <a:lstStyle/>
          <a:p>
            <a:fld id="{5D904A82-F77A-4F2F-A04D-9E9D63F3DBDF}" type="slidenum">
              <a:rPr lang="en-AU" smtClean="0"/>
              <a:t>13</a:t>
            </a:fld>
            <a:endParaRPr lang="en-AU"/>
          </a:p>
        </p:txBody>
      </p:sp>
    </p:spTree>
    <p:extLst>
      <p:ext uri="{BB962C8B-B14F-4D97-AF65-F5344CB8AC3E}">
        <p14:creationId xmlns:p14="http://schemas.microsoft.com/office/powerpoint/2010/main" val="374389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12C72-50B9-BB00-A9B5-63578D737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909F-88F7-D285-AAB1-805BDE93A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2B2A3-DCA7-D2E6-A5DC-8EC2326E47F2}"/>
              </a:ext>
            </a:extLst>
          </p:cNvPr>
          <p:cNvSpPr>
            <a:spLocks noGrp="1"/>
          </p:cNvSpPr>
          <p:nvPr>
            <p:ph type="body" idx="1"/>
          </p:nvPr>
        </p:nvSpPr>
        <p:spPr/>
        <p:txBody>
          <a:bodyPr/>
          <a:lstStyle/>
          <a:p>
            <a:r>
              <a:rPr lang="en-AU" dirty="0"/>
              <a:t>Who can recall the 4 steps that can be followed in a cycle?</a:t>
            </a:r>
            <a:endParaRPr lang="en-US" dirty="0"/>
          </a:p>
          <a:p>
            <a:r>
              <a:rPr lang="en-AU" dirty="0">
                <a:ea typeface="Calibri"/>
                <a:cs typeface="Calibri"/>
              </a:rPr>
              <a:t>This slide animates on a mouse click. </a:t>
            </a:r>
          </a:p>
          <a:p>
            <a:endParaRPr lang="en-AU" dirty="0">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185F2C05-022A-2255-61B9-FDA42D4C4367}"/>
              </a:ext>
            </a:extLst>
          </p:cNvPr>
          <p:cNvSpPr>
            <a:spLocks noGrp="1"/>
          </p:cNvSpPr>
          <p:nvPr>
            <p:ph type="sldNum" sz="quarter" idx="5"/>
          </p:nvPr>
        </p:nvSpPr>
        <p:spPr/>
        <p:txBody>
          <a:bodyPr/>
          <a:lstStyle/>
          <a:p>
            <a:fld id="{5D904A82-F77A-4F2F-A04D-9E9D63F3DBDF}" type="slidenum">
              <a:rPr lang="en-AU" smtClean="0"/>
              <a:t>14</a:t>
            </a:fld>
            <a:endParaRPr lang="en-AU"/>
          </a:p>
        </p:txBody>
      </p:sp>
    </p:spTree>
    <p:extLst>
      <p:ext uri="{BB962C8B-B14F-4D97-AF65-F5344CB8AC3E}">
        <p14:creationId xmlns:p14="http://schemas.microsoft.com/office/powerpoint/2010/main" val="211102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D2808-C2FD-8EC9-F8C8-5A2EC4568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1A933-F953-98E3-62E8-493AA1BC4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5EF4C-1046-5975-9875-4081B5095BC5}"/>
              </a:ext>
            </a:extLst>
          </p:cNvPr>
          <p:cNvSpPr>
            <a:spLocks noGrp="1"/>
          </p:cNvSpPr>
          <p:nvPr>
            <p:ph type="body" idx="1"/>
          </p:nvPr>
        </p:nvSpPr>
        <p:spPr/>
        <p:txBody>
          <a:bodyPr/>
          <a:lstStyle/>
          <a:p>
            <a:r>
              <a:rPr lang="en-AU" dirty="0">
                <a:hlinkClick r:id="rId3"/>
              </a:rPr>
              <a:t>https://pixabay.com/vectors/purple-hair-girl-young-teenager-312496/</a:t>
            </a:r>
            <a:endParaRPr lang="en-US"/>
          </a:p>
          <a:p>
            <a:r>
              <a:rPr lang="en-AU" dirty="0">
                <a:hlinkClick r:id="rId4"/>
              </a:rPr>
              <a:t>https://pixabay.com/vectors/boy-teenager-teen-brown-hair-35706/</a:t>
            </a:r>
            <a:endParaRPr lang="en-AU"/>
          </a:p>
          <a:p>
            <a:r>
              <a:rPr lang="en-AU" dirty="0">
                <a:hlinkClick r:id="rId5"/>
              </a:rPr>
              <a:t>https://pixabay.com/vectors/boy-asian-anime-face-head-23714/</a:t>
            </a:r>
            <a:endParaRPr lang="en-AU"/>
          </a:p>
          <a:p>
            <a:endParaRPr lang="en-AU" dirty="0">
              <a:ea typeface="Calibri"/>
              <a:cs typeface="Calibri"/>
            </a:endParaRPr>
          </a:p>
        </p:txBody>
      </p:sp>
      <p:sp>
        <p:nvSpPr>
          <p:cNvPr id="4" name="Slide Number Placeholder 3">
            <a:extLst>
              <a:ext uri="{FF2B5EF4-FFF2-40B4-BE49-F238E27FC236}">
                <a16:creationId xmlns:a16="http://schemas.microsoft.com/office/drawing/2014/main" id="{B74320ED-7EB1-251D-338A-D7B8022398C7}"/>
              </a:ext>
            </a:extLst>
          </p:cNvPr>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241471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Revise from lesson (Pocket money: Partitioning money amounts)</a:t>
            </a:r>
          </a:p>
          <a:p>
            <a:endParaRPr lang="en-AU" dirty="0"/>
          </a:p>
          <a:p>
            <a:r>
              <a:rPr lang="en-AU" dirty="0"/>
              <a:t>Explain, sometimes we need to split/partition amounts (collections) into equal groups and sometimes we can make unequal groups. Each action requires the total amount (collection) to be split/partitioned. If we were to put the parts back together again we would have the whole amount/collection again. </a:t>
            </a:r>
            <a:endParaRPr lang="en-US" dirty="0">
              <a:ea typeface="Calibri"/>
              <a:cs typeface="Calibri"/>
            </a:endParaRPr>
          </a:p>
          <a:p>
            <a:r>
              <a:rPr lang="en-AU" dirty="0"/>
              <a:t>Help students interpret the model.  </a:t>
            </a:r>
            <a:endParaRPr lang="en-AU" dirty="0">
              <a:ea typeface="Calibri"/>
              <a:cs typeface="Calibri"/>
            </a:endParaRPr>
          </a:p>
          <a:p>
            <a:r>
              <a:rPr lang="en-AU" dirty="0"/>
              <a:t>•Which model shows $10 shared equally with each child getting $5?</a:t>
            </a:r>
            <a:endParaRPr lang="en-AU" dirty="0">
              <a:ea typeface="Calibri"/>
              <a:cs typeface="Calibri"/>
            </a:endParaRPr>
          </a:p>
          <a:p>
            <a:r>
              <a:rPr lang="en-AU" dirty="0"/>
              <a:t>•What model shows how $10 is divided equally paying the same amount for 5 jobs.</a:t>
            </a:r>
            <a:endParaRPr lang="en-AU" dirty="0">
              <a:ea typeface="Calibri"/>
              <a:cs typeface="Calibri"/>
            </a:endParaRPr>
          </a:p>
          <a:p>
            <a:r>
              <a:rPr lang="en-AU" dirty="0"/>
              <a:t>•Which model might show a representation of doing dishes and putting out the bins? Students explain their thinking.</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introduction</a:t>
            </a:r>
            <a:endParaRPr lang="en-AU" dirty="0">
              <a:ea typeface="Calibri"/>
              <a:cs typeface="Calibri"/>
            </a:endParaRPr>
          </a:p>
          <a:p>
            <a:r>
              <a:rPr lang="en-AU" dirty="0">
                <a:ea typeface="Calibri"/>
                <a:cs typeface="Calibri"/>
              </a:rPr>
              <a:t>Explain that this is the problem solving approach we are going to use. </a:t>
            </a:r>
          </a:p>
          <a:p>
            <a:r>
              <a:rPr lang="en-AU" dirty="0">
                <a:solidFill>
                  <a:srgbClr val="000000"/>
                </a:solidFill>
                <a:latin typeface="Calibri"/>
                <a:ea typeface="Calibri"/>
                <a:cs typeface="Calibri"/>
              </a:rPr>
              <a:t>It has four stages and you will guide them through the process. </a:t>
            </a:r>
            <a:endParaRPr lang="en-AU" dirty="0">
              <a:solidFill>
                <a:srgbClr val="000000"/>
              </a:solidFill>
              <a:latin typeface="Calibri" panose="020F0502020204030204" pitchFamily="34" charset="0"/>
              <a:ea typeface="Calibri"/>
              <a:cs typeface="Calibri"/>
            </a:endParaRPr>
          </a:p>
          <a:p>
            <a:r>
              <a:rPr lang="en-AU" dirty="0"/>
              <a:t>Poster and icons for 4 Step problem solving process from </a:t>
            </a:r>
            <a:r>
              <a:rPr lang="en-AU" u="sng" dirty="0">
                <a:hlinkClick r:id="rId3"/>
              </a:rPr>
              <a:t>Maths in Schools Professional Learning</a:t>
            </a:r>
            <a:endParaRPr lang="en-AU"/>
          </a:p>
          <a:p>
            <a:endParaRPr lang="en-AU" dirty="0">
              <a:latin typeface="Calibri" panose="020F0502020204030204" pitchFamily="34" charset="0"/>
              <a:ea typeface="Calibri"/>
              <a:cs typeface="Calibri"/>
            </a:endParaRPr>
          </a:p>
          <a:p>
            <a:endParaRPr lang="en-US" dirty="0">
              <a:latin typeface="Calibri" panose="020F0502020204030204" pitchFamily="34" charset="0"/>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1599-8A81-FCD8-04CA-613406AF1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E3878-6EB0-2761-8290-B519917DF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1A58C-89EA-6973-8AD2-14AFAA92DA9A}"/>
              </a:ext>
            </a:extLst>
          </p:cNvPr>
          <p:cNvSpPr>
            <a:spLocks noGrp="1"/>
          </p:cNvSpPr>
          <p:nvPr>
            <p:ph type="body" idx="1"/>
          </p:nvPr>
        </p:nvSpPr>
        <p:spPr/>
        <p:txBody>
          <a:bodyPr/>
          <a:lstStyle/>
          <a:p>
            <a:r>
              <a:rPr lang="en-AU"/>
              <a:t>Emphasise the importance of ‘Reading and Understanding’ the problem.</a:t>
            </a:r>
            <a:endParaRPr lang="en-US"/>
          </a:p>
          <a:p>
            <a:r>
              <a:rPr lang="en-AU"/>
              <a:t>- Read the problem</a:t>
            </a:r>
          </a:p>
          <a:p>
            <a:r>
              <a:rPr lang="en-AU"/>
              <a:t>- Read the problem again (one part at a time) identifying key words/numbers/symbols. Make pictures of the story in your mind.</a:t>
            </a:r>
          </a:p>
          <a:p>
            <a:r>
              <a:rPr lang="en-AU"/>
              <a:t>- Say what is happening in the story to a friend</a:t>
            </a:r>
          </a:p>
          <a:p>
            <a:r>
              <a:rPr lang="en-AU"/>
              <a:t>- What do we know? What do we need to find out? </a:t>
            </a:r>
          </a:p>
          <a:p>
            <a:endParaRPr lang="en-AU" dirty="0">
              <a:ea typeface="Calibri"/>
              <a:cs typeface="Calibri"/>
            </a:endParaRPr>
          </a:p>
        </p:txBody>
      </p:sp>
      <p:sp>
        <p:nvSpPr>
          <p:cNvPr id="4" name="Slide Number Placeholder 3">
            <a:extLst>
              <a:ext uri="{FF2B5EF4-FFF2-40B4-BE49-F238E27FC236}">
                <a16:creationId xmlns:a16="http://schemas.microsoft.com/office/drawing/2014/main" id="{AC7724C3-AEA9-292E-A0F4-F31EE2B8D96D}"/>
              </a:ext>
            </a:extLst>
          </p:cNvPr>
          <p:cNvSpPr>
            <a:spLocks noGrp="1"/>
          </p:cNvSpPr>
          <p:nvPr>
            <p:ph type="sldNum" sz="quarter" idx="5"/>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310637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2137F-7165-FFCE-121D-CF33A63D6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C1610-5D90-C452-46BC-8256188E9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5A5B3-3B9A-0DB5-6BDB-4D75EB680797}"/>
              </a:ext>
            </a:extLst>
          </p:cNvPr>
          <p:cNvSpPr>
            <a:spLocks noGrp="1"/>
          </p:cNvSpPr>
          <p:nvPr>
            <p:ph type="body" idx="1"/>
          </p:nvPr>
        </p:nvSpPr>
        <p:spPr/>
        <p:txBody>
          <a:bodyPr/>
          <a:lstStyle/>
          <a:p>
            <a:r>
              <a:rPr lang="en-AU" dirty="0">
                <a:hlinkClick r:id="rId3"/>
              </a:rPr>
              <a:t>https://pixabay.com/vectors/purple-hair-girl-young-teenager-312496/</a:t>
            </a:r>
            <a:endParaRPr lang="en-US"/>
          </a:p>
          <a:p>
            <a:r>
              <a:rPr lang="en-AU" dirty="0">
                <a:hlinkClick r:id="rId4"/>
              </a:rPr>
              <a:t>https://pixabay.com/vectors/boy-teenager-teen-brown-hair-35706/</a:t>
            </a:r>
            <a:endParaRPr lang="en-AU"/>
          </a:p>
          <a:p>
            <a:r>
              <a:rPr lang="en-AU" dirty="0">
                <a:hlinkClick r:id="rId5"/>
              </a:rPr>
              <a:t>https://pixabay.com/vectors/boy-asian-anime-face-head-23714/</a:t>
            </a:r>
            <a:endParaRPr lang="en-AU"/>
          </a:p>
          <a:p>
            <a:endParaRPr lang="en-AU" dirty="0">
              <a:ea typeface="Calibri"/>
              <a:cs typeface="Calibri"/>
            </a:endParaRPr>
          </a:p>
        </p:txBody>
      </p:sp>
      <p:sp>
        <p:nvSpPr>
          <p:cNvPr id="4" name="Slide Number Placeholder 3">
            <a:extLst>
              <a:ext uri="{FF2B5EF4-FFF2-40B4-BE49-F238E27FC236}">
                <a16:creationId xmlns:a16="http://schemas.microsoft.com/office/drawing/2014/main" id="{F8E4F3A1-0920-A7AD-7D1C-3EE1AF70B6B5}"/>
              </a:ext>
            </a:extLst>
          </p:cNvPr>
          <p:cNvSpPr>
            <a:spLocks noGrp="1"/>
          </p:cNvSpPr>
          <p:nvPr>
            <p:ph type="sldNum" sz="quarter" idx="5"/>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240086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186A-97B7-24AF-0275-9EB091AD0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C36BC-409C-A840-5508-80830B059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88BB7-2848-E9E3-E025-4CE9E4DA6B2F}"/>
              </a:ext>
            </a:extLst>
          </p:cNvPr>
          <p:cNvSpPr>
            <a:spLocks noGrp="1"/>
          </p:cNvSpPr>
          <p:nvPr>
            <p:ph type="body" idx="1"/>
          </p:nvPr>
        </p:nvSpPr>
        <p:spPr/>
        <p:txBody>
          <a:bodyPr/>
          <a:lstStyle/>
          <a:p>
            <a:r>
              <a:rPr lang="en-AU" dirty="0">
                <a:hlinkClick r:id="rId3"/>
              </a:rPr>
              <a:t>https://pixabay.com/vectors/purple-hair-girl-young-teenager-312496/</a:t>
            </a:r>
            <a:endParaRPr lang="en-US"/>
          </a:p>
          <a:p>
            <a:r>
              <a:rPr lang="en-AU" dirty="0">
                <a:hlinkClick r:id="rId4"/>
              </a:rPr>
              <a:t>https://pixabay.com/vectors/boy-teenager-teen-brown-hair-35706/</a:t>
            </a:r>
            <a:endParaRPr lang="en-AU"/>
          </a:p>
          <a:p>
            <a:r>
              <a:rPr lang="en-AU" dirty="0">
                <a:hlinkClick r:id="rId5"/>
              </a:rPr>
              <a:t>https://pixabay.com/vectors/boy-asian-anime-face-head-23714/</a:t>
            </a:r>
            <a:endParaRPr lang="en-AU"/>
          </a:p>
          <a:p>
            <a:r>
              <a:rPr lang="en-AU" dirty="0"/>
              <a:t>Tick and cross ‘image: Flaticon.com'</a:t>
            </a:r>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34A39156-DFCC-C4BD-BEFF-D1D80086DDC6}"/>
              </a:ext>
            </a:extLst>
          </p:cNvPr>
          <p:cNvSpPr>
            <a:spLocks noGrp="1"/>
          </p:cNvSpPr>
          <p:nvPr>
            <p:ph type="sldNum" sz="quarter" idx="5"/>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171492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DB57-C0A1-AB27-5B3D-DA3DB14EE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A87C1-DB99-F8D7-0B82-B4867A4B3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11C0-8A24-88F8-E94E-5569C08819BF}"/>
              </a:ext>
            </a:extLst>
          </p:cNvPr>
          <p:cNvSpPr>
            <a:spLocks noGrp="1"/>
          </p:cNvSpPr>
          <p:nvPr>
            <p:ph type="body" idx="1"/>
          </p:nvPr>
        </p:nvSpPr>
        <p:spPr/>
        <p:txBody>
          <a:bodyPr/>
          <a:lstStyle/>
          <a:p>
            <a:r>
              <a:rPr lang="en-AU" dirty="0">
                <a:hlinkClick r:id="rId3"/>
              </a:rPr>
              <a:t>https://pixabay.com/vectors/purple-hair-girl-young-teenager-312496/</a:t>
            </a:r>
            <a:endParaRPr lang="en-US"/>
          </a:p>
          <a:p>
            <a:r>
              <a:rPr lang="en-AU" dirty="0">
                <a:hlinkClick r:id="rId4"/>
              </a:rPr>
              <a:t>https://pixabay.com/vectors/boy-teenager-teen-brown-hair-35706/</a:t>
            </a:r>
            <a:endParaRPr lang="en-AU"/>
          </a:p>
          <a:p>
            <a:r>
              <a:rPr lang="en-AU" dirty="0">
                <a:hlinkClick r:id="rId5"/>
              </a:rPr>
              <a:t>https://pixabay.com/vectors/boy-asian-anime-face-head-23714/</a:t>
            </a:r>
            <a:endParaRPr lang="en-AU"/>
          </a:p>
          <a:p>
            <a:r>
              <a:rPr lang="en-AU"/>
              <a:t>Tick and cross ‘image: Flaticon.com'</a:t>
            </a:r>
          </a:p>
          <a:p>
            <a:endParaRPr lang="en-AU" dirty="0">
              <a:ea typeface="Calibri"/>
              <a:cs typeface="Calibri"/>
            </a:endParaRPr>
          </a:p>
        </p:txBody>
      </p:sp>
      <p:sp>
        <p:nvSpPr>
          <p:cNvPr id="4" name="Slide Number Placeholder 3">
            <a:extLst>
              <a:ext uri="{FF2B5EF4-FFF2-40B4-BE49-F238E27FC236}">
                <a16:creationId xmlns:a16="http://schemas.microsoft.com/office/drawing/2014/main" id="{73F26914-6023-33E1-79D4-F618E006F671}"/>
              </a:ext>
            </a:extLst>
          </p:cNvPr>
          <p:cNvSpPr>
            <a:spLocks noGrp="1"/>
          </p:cNvSpPr>
          <p:nvPr>
            <p:ph type="sldNum" sz="quarter" idx="5"/>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254183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about:blank"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about:blank"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513AFF-1993-AFA1-8B37-284451BFB747}"/>
              </a:ext>
            </a:extLst>
          </p:cNvPr>
          <p:cNvSpPr txBox="1">
            <a:spLocks noGrp="1"/>
          </p:cNvSpPr>
          <p:nvPr>
            <p:ph type="title" idx="4294967295"/>
          </p:nvPr>
        </p:nvSpPr>
        <p:spPr>
          <a:xfrm>
            <a:off x="1428513" y="2102069"/>
            <a:ext cx="6400800"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AU" sz="7200" b="1" dirty="0">
                <a:solidFill>
                  <a:srgbClr val="323E4F"/>
                </a:solidFill>
                <a:latin typeface="Calibri"/>
                <a:ea typeface="Calibri"/>
                <a:cs typeface="Calibri"/>
              </a:rPr>
              <a:t>Pocket money </a:t>
            </a:r>
            <a:br>
              <a:rPr lang="en-AU" sz="7200" b="1" dirty="0">
                <a:solidFill>
                  <a:srgbClr val="323E4F"/>
                </a:solidFill>
                <a:latin typeface="Calibri"/>
                <a:ea typeface="Calibri"/>
                <a:cs typeface="Calibri"/>
              </a:rPr>
            </a:br>
            <a:endParaRPr lang="en-AU" sz="3200">
              <a:solidFill>
                <a:srgbClr val="323E4F"/>
              </a:solidFill>
              <a:ea typeface="Calibri"/>
              <a:cs typeface="Calibri"/>
            </a:endParaRPr>
          </a:p>
          <a:p>
            <a:pPr lvl="0">
              <a:spcBef>
                <a:spcPts val="0"/>
              </a:spcBef>
              <a:defRPr/>
            </a:pPr>
            <a:endParaRPr lang="en-AU" dirty="0">
              <a:solidFill>
                <a:schemeClr val="accent5">
                  <a:lumMod val="50000"/>
                </a:schemeClr>
              </a:solidFill>
              <a:latin typeface="Calibri" panose="020F0502020204030204" pitchFamily="34" charset="0"/>
              <a:ea typeface="Calibri"/>
              <a:cs typeface="Times New Roman" panose="02020603050405020304" pitchFamily="18" charset="0"/>
            </a:endParaRPr>
          </a:p>
        </p:txBody>
      </p:sp>
      <p:sp>
        <p:nvSpPr>
          <p:cNvPr id="3" name="TextBox 2">
            <a:extLst>
              <a:ext uri="{FF2B5EF4-FFF2-40B4-BE49-F238E27FC236}">
                <a16:creationId xmlns:a16="http://schemas.microsoft.com/office/drawing/2014/main" id="{C57B6FFD-A09E-3C92-C2E0-FB016FC09ECC}"/>
              </a:ext>
            </a:extLst>
          </p:cNvPr>
          <p:cNvSpPr txBox="1"/>
          <p:nvPr/>
        </p:nvSpPr>
        <p:spPr>
          <a:xfrm>
            <a:off x="2204425" y="3625350"/>
            <a:ext cx="46526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dirty="0">
                <a:solidFill>
                  <a:srgbClr val="323E4F"/>
                </a:solidFill>
                <a:ea typeface="Calibri"/>
                <a:cs typeface="Calibri"/>
              </a:rPr>
              <a:t>Mathematical modelling</a:t>
            </a:r>
            <a:endParaRPr lang="en-US" dirty="0"/>
          </a:p>
          <a:p>
            <a:pPr algn="ctr"/>
            <a:endParaRPr lang="en-AU" sz="3200" dirty="0">
              <a:solidFill>
                <a:srgbClr val="323E4F"/>
              </a:solidFill>
              <a:ea typeface="Calibri"/>
              <a:cs typeface="Calibri"/>
            </a:endParaRPr>
          </a:p>
        </p:txBody>
      </p:sp>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E595-A198-D4C1-EAA8-F3412269EF0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52FFD3-2914-594F-D0EC-9AC480A966EC}"/>
              </a:ext>
            </a:extLst>
          </p:cNvPr>
          <p:cNvSpPr>
            <a:spLocks noGrp="1"/>
          </p:cNvSpPr>
          <p:nvPr>
            <p:ph type="title"/>
          </p:nvPr>
        </p:nvSpPr>
        <p:spPr>
          <a:xfrm>
            <a:off x="1835696" y="0"/>
            <a:ext cx="6036818" cy="1143000"/>
          </a:xfrm>
        </p:spPr>
        <p:txBody>
          <a:bodyPr>
            <a:normAutofit/>
          </a:bodyPr>
          <a:lstStyle/>
          <a:p>
            <a:pPr algn="l"/>
            <a:r>
              <a:rPr lang="en-AU" sz="3200" dirty="0">
                <a:solidFill>
                  <a:srgbClr val="000000"/>
                </a:solidFill>
              </a:rPr>
              <a:t>4 STEPS TO PROBLEM SOLVING - 2</a:t>
            </a:r>
            <a:endParaRPr lang="en-US" dirty="0"/>
          </a:p>
        </p:txBody>
      </p:sp>
      <p:sp>
        <p:nvSpPr>
          <p:cNvPr id="6" name="TextBox 5">
            <a:extLst>
              <a:ext uri="{FF2B5EF4-FFF2-40B4-BE49-F238E27FC236}">
                <a16:creationId xmlns:a16="http://schemas.microsoft.com/office/drawing/2014/main" id="{7C4C8725-C483-CB6C-5B74-CF673975A599}"/>
              </a:ext>
            </a:extLst>
          </p:cNvPr>
          <p:cNvSpPr txBox="1"/>
          <p:nvPr/>
        </p:nvSpPr>
        <p:spPr>
          <a:xfrm>
            <a:off x="623695" y="4257510"/>
            <a:ext cx="525383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AU" sz="3200" dirty="0">
                <a:solidFill>
                  <a:srgbClr val="000000"/>
                </a:solidFill>
                <a:ea typeface="Calibri"/>
                <a:cs typeface="Calibri"/>
              </a:rPr>
              <a:t>Break the problem into smaller parts.</a:t>
            </a:r>
            <a:endParaRPr lang="en-AU" sz="3200" dirty="0">
              <a:solidFill>
                <a:srgbClr val="1F497D"/>
              </a:solidFill>
              <a:ea typeface="Calibri"/>
              <a:cs typeface="Calibri"/>
            </a:endParaRPr>
          </a:p>
          <a:p>
            <a:pPr marL="342900" indent="-342900">
              <a:buFont typeface="Arial"/>
              <a:buChar char="•"/>
            </a:pPr>
            <a:r>
              <a:rPr lang="en-AU" sz="3200" dirty="0">
                <a:solidFill>
                  <a:srgbClr val="000000"/>
                </a:solidFill>
                <a:ea typeface="Calibri"/>
                <a:cs typeface="Calibri"/>
              </a:rPr>
              <a:t>Identify the maths needed. </a:t>
            </a:r>
            <a:endParaRPr lang="en-AU" dirty="0"/>
          </a:p>
          <a:p>
            <a:pPr marL="342900" indent="-342900">
              <a:buFont typeface="Arial"/>
              <a:buChar char="•"/>
            </a:pPr>
            <a:endParaRPr lang="en-AU" sz="3200">
              <a:solidFill>
                <a:srgbClr val="1F497D"/>
              </a:solidFill>
              <a:ea typeface="Calibri"/>
              <a:cs typeface="Calibri"/>
            </a:endParaRPr>
          </a:p>
        </p:txBody>
      </p:sp>
      <p:pic>
        <p:nvPicPr>
          <p:cNvPr id="3" name="Picture 2" descr="A blue and yellow puzzle pieces with the text plan.">
            <a:extLst>
              <a:ext uri="{FF2B5EF4-FFF2-40B4-BE49-F238E27FC236}">
                <a16:creationId xmlns:a16="http://schemas.microsoft.com/office/drawing/2014/main" id="{F8D0B192-0692-3509-B826-424D788E3055}"/>
              </a:ext>
            </a:extLst>
          </p:cNvPr>
          <p:cNvPicPr>
            <a:picLocks noChangeAspect="1"/>
          </p:cNvPicPr>
          <p:nvPr/>
        </p:nvPicPr>
        <p:blipFill>
          <a:blip r:embed="rId3"/>
          <a:stretch>
            <a:fillRect/>
          </a:stretch>
        </p:blipFill>
        <p:spPr>
          <a:xfrm>
            <a:off x="343974" y="870794"/>
            <a:ext cx="4994019" cy="3253256"/>
          </a:xfrm>
          <a:prstGeom prst="rect">
            <a:avLst/>
          </a:prstGeom>
        </p:spPr>
      </p:pic>
    </p:spTree>
    <p:extLst>
      <p:ext uri="{BB962C8B-B14F-4D97-AF65-F5344CB8AC3E}">
        <p14:creationId xmlns:p14="http://schemas.microsoft.com/office/powerpoint/2010/main" val="241076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03F7-E8FB-72E2-53A9-B9E5303B201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B3ED09E-09B7-0736-9A50-E660C9C6822A}"/>
              </a:ext>
            </a:extLst>
          </p:cNvPr>
          <p:cNvSpPr>
            <a:spLocks noGrp="1"/>
          </p:cNvSpPr>
          <p:nvPr>
            <p:ph type="title"/>
          </p:nvPr>
        </p:nvSpPr>
        <p:spPr>
          <a:xfrm>
            <a:off x="1835696" y="0"/>
            <a:ext cx="6036818" cy="1143000"/>
          </a:xfrm>
        </p:spPr>
        <p:txBody>
          <a:bodyPr>
            <a:normAutofit/>
          </a:bodyPr>
          <a:lstStyle/>
          <a:p>
            <a:pPr algn="l"/>
            <a:r>
              <a:rPr lang="en-AU" sz="3200" dirty="0">
                <a:solidFill>
                  <a:srgbClr val="000000"/>
                </a:solidFill>
              </a:rPr>
              <a:t>PROBLEM SOLVING STRATEGIES</a:t>
            </a:r>
            <a:endParaRPr lang="en-US" dirty="0"/>
          </a:p>
        </p:txBody>
      </p:sp>
      <p:pic>
        <p:nvPicPr>
          <p:cNvPr id="3" name="Picture 2" descr="A blue and yellow puzzle pieces with the text plan.">
            <a:extLst>
              <a:ext uri="{FF2B5EF4-FFF2-40B4-BE49-F238E27FC236}">
                <a16:creationId xmlns:a16="http://schemas.microsoft.com/office/drawing/2014/main" id="{961E82D1-D8DF-8654-D835-75F1223114D6}"/>
              </a:ext>
            </a:extLst>
          </p:cNvPr>
          <p:cNvPicPr>
            <a:picLocks noChangeAspect="1"/>
          </p:cNvPicPr>
          <p:nvPr/>
        </p:nvPicPr>
        <p:blipFill>
          <a:blip r:embed="rId3"/>
          <a:stretch>
            <a:fillRect/>
          </a:stretch>
        </p:blipFill>
        <p:spPr>
          <a:xfrm>
            <a:off x="410043" y="1372921"/>
            <a:ext cx="3381927" cy="2209361"/>
          </a:xfrm>
          <a:prstGeom prst="rect">
            <a:avLst/>
          </a:prstGeom>
        </p:spPr>
      </p:pic>
      <p:sp>
        <p:nvSpPr>
          <p:cNvPr id="6" name="TextBox 5">
            <a:extLst>
              <a:ext uri="{FF2B5EF4-FFF2-40B4-BE49-F238E27FC236}">
                <a16:creationId xmlns:a16="http://schemas.microsoft.com/office/drawing/2014/main" id="{AC37BA5D-80BA-E565-8641-40A60CFB6BF0}"/>
              </a:ext>
            </a:extLst>
          </p:cNvPr>
          <p:cNvSpPr txBox="1"/>
          <p:nvPr/>
        </p:nvSpPr>
        <p:spPr>
          <a:xfrm>
            <a:off x="3966805" y="1416527"/>
            <a:ext cx="488384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200" dirty="0">
                <a:solidFill>
                  <a:srgbClr val="000000"/>
                </a:solidFill>
                <a:ea typeface="Calibri"/>
                <a:cs typeface="Calibri"/>
              </a:rPr>
              <a:t>Here are a few strategies you could use:</a:t>
            </a:r>
            <a:endParaRPr lang="en-AU" sz="3200" dirty="0">
              <a:solidFill>
                <a:srgbClr val="1F497D"/>
              </a:solidFill>
              <a:ea typeface="Calibri"/>
              <a:cs typeface="Calibri"/>
            </a:endParaRPr>
          </a:p>
          <a:p>
            <a:pPr marL="457200" indent="-457200">
              <a:buFont typeface="Arial"/>
              <a:buChar char="•"/>
            </a:pPr>
            <a:r>
              <a:rPr lang="en-AU" sz="3200" dirty="0">
                <a:solidFill>
                  <a:srgbClr val="000000"/>
                </a:solidFill>
                <a:ea typeface="Calibri"/>
                <a:cs typeface="Calibri"/>
              </a:rPr>
              <a:t>draw a picture</a:t>
            </a:r>
            <a:endParaRPr lang="en-AU">
              <a:solidFill>
                <a:srgbClr val="1F497D"/>
              </a:solidFill>
              <a:ea typeface="Calibri"/>
              <a:cs typeface="Calibri"/>
            </a:endParaRPr>
          </a:p>
          <a:p>
            <a:pPr marL="457200" indent="-457200">
              <a:buFont typeface="Arial"/>
              <a:buChar char="•"/>
            </a:pPr>
            <a:r>
              <a:rPr lang="en-AU" sz="3200" dirty="0">
                <a:solidFill>
                  <a:srgbClr val="000000"/>
                </a:solidFill>
                <a:ea typeface="Calibri"/>
                <a:cs typeface="Calibri"/>
              </a:rPr>
              <a:t>make a model</a:t>
            </a:r>
            <a:endParaRPr lang="en-AU">
              <a:ea typeface="Calibri"/>
              <a:cs typeface="Calibri"/>
            </a:endParaRPr>
          </a:p>
          <a:p>
            <a:pPr marL="457200" indent="-457200">
              <a:buFont typeface="Arial"/>
              <a:buChar char="•"/>
            </a:pPr>
            <a:r>
              <a:rPr lang="en-AU" sz="3200" dirty="0">
                <a:solidFill>
                  <a:srgbClr val="000000"/>
                </a:solidFill>
                <a:ea typeface="Calibri"/>
                <a:cs typeface="Calibri"/>
              </a:rPr>
              <a:t>write a number sentence </a:t>
            </a:r>
            <a:endParaRPr lang="en-AU">
              <a:ea typeface="Calibri"/>
              <a:cs typeface="Calibri"/>
            </a:endParaRPr>
          </a:p>
          <a:p>
            <a:pPr marL="457200" indent="-457200">
              <a:buFont typeface="Arial"/>
              <a:buChar char="•"/>
            </a:pPr>
            <a:r>
              <a:rPr lang="en-AU" sz="3200" dirty="0">
                <a:solidFill>
                  <a:srgbClr val="000000"/>
                </a:solidFill>
                <a:ea typeface="Calibri"/>
                <a:cs typeface="Calibri"/>
              </a:rPr>
              <a:t>work backwards</a:t>
            </a:r>
            <a:endParaRPr lang="en-AU">
              <a:ea typeface="Calibri"/>
              <a:cs typeface="Calibri"/>
            </a:endParaRPr>
          </a:p>
          <a:p>
            <a:pPr marL="457200" indent="-457200">
              <a:buFont typeface="Arial"/>
              <a:buChar char="•"/>
            </a:pPr>
            <a:r>
              <a:rPr lang="en-AU" sz="3200" dirty="0">
                <a:solidFill>
                  <a:srgbClr val="000000"/>
                </a:solidFill>
                <a:ea typeface="Calibri"/>
                <a:cs typeface="Calibri"/>
              </a:rPr>
              <a:t>make a table of information.</a:t>
            </a:r>
            <a:endParaRPr lang="en-AU" dirty="0">
              <a:ea typeface="Calibri"/>
              <a:cs typeface="Calibri"/>
            </a:endParaRPr>
          </a:p>
        </p:txBody>
      </p:sp>
    </p:spTree>
    <p:extLst>
      <p:ext uri="{BB962C8B-B14F-4D97-AF65-F5344CB8AC3E}">
        <p14:creationId xmlns:p14="http://schemas.microsoft.com/office/powerpoint/2010/main" val="298723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FECE-138B-2FBD-D2F8-21055997F04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113447A-CB38-7540-21BE-90C66BFC3D86}"/>
              </a:ext>
            </a:extLst>
          </p:cNvPr>
          <p:cNvSpPr>
            <a:spLocks noGrp="1"/>
          </p:cNvSpPr>
          <p:nvPr>
            <p:ph type="title"/>
          </p:nvPr>
        </p:nvSpPr>
        <p:spPr>
          <a:xfrm>
            <a:off x="1835696" y="0"/>
            <a:ext cx="6036818" cy="1143000"/>
          </a:xfrm>
        </p:spPr>
        <p:txBody>
          <a:bodyPr>
            <a:normAutofit/>
          </a:bodyPr>
          <a:lstStyle/>
          <a:p>
            <a:pPr algn="l"/>
            <a:r>
              <a:rPr lang="en-AU" sz="3200" dirty="0">
                <a:solidFill>
                  <a:srgbClr val="000000"/>
                </a:solidFill>
              </a:rPr>
              <a:t>4 STEPS TO PROBLEM SOLVING - 3</a:t>
            </a:r>
            <a:endParaRPr lang="en-US" dirty="0"/>
          </a:p>
        </p:txBody>
      </p:sp>
      <p:sp>
        <p:nvSpPr>
          <p:cNvPr id="6" name="TextBox 5">
            <a:extLst>
              <a:ext uri="{FF2B5EF4-FFF2-40B4-BE49-F238E27FC236}">
                <a16:creationId xmlns:a16="http://schemas.microsoft.com/office/drawing/2014/main" id="{4272AC95-E064-5407-EDA5-5FC24BA8E20E}"/>
              </a:ext>
            </a:extLst>
          </p:cNvPr>
          <p:cNvSpPr txBox="1"/>
          <p:nvPr/>
        </p:nvSpPr>
        <p:spPr>
          <a:xfrm>
            <a:off x="517984" y="3847880"/>
            <a:ext cx="768518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AU" sz="3200" dirty="0">
                <a:solidFill>
                  <a:srgbClr val="000000"/>
                </a:solidFill>
                <a:ea typeface="Calibri"/>
                <a:cs typeface="Calibri"/>
              </a:rPr>
              <a:t>Develop a series of steps to solve the problem using maths. </a:t>
            </a:r>
            <a:endParaRPr lang="en-AU" sz="3200" dirty="0">
              <a:solidFill>
                <a:srgbClr val="1F497D"/>
              </a:solidFill>
              <a:ea typeface="Calibri"/>
              <a:cs typeface="Calibri"/>
            </a:endParaRPr>
          </a:p>
          <a:p>
            <a:pPr marL="342900" indent="-342900">
              <a:buFont typeface="Arial"/>
              <a:buChar char="•"/>
            </a:pPr>
            <a:r>
              <a:rPr lang="en-AU" sz="3200" dirty="0">
                <a:solidFill>
                  <a:srgbClr val="000000"/>
                </a:solidFill>
                <a:ea typeface="Calibri"/>
                <a:cs typeface="Calibri"/>
              </a:rPr>
              <a:t>Create a representation of your solution. </a:t>
            </a:r>
            <a:endParaRPr lang="en-AU" dirty="0">
              <a:ea typeface="Calibri"/>
              <a:cs typeface="Calibri"/>
            </a:endParaRPr>
          </a:p>
        </p:txBody>
      </p:sp>
      <p:pic>
        <p:nvPicPr>
          <p:cNvPr id="2" name="Picture 1" descr="A colourful square with maths symbols with text apply and do">
            <a:extLst>
              <a:ext uri="{FF2B5EF4-FFF2-40B4-BE49-F238E27FC236}">
                <a16:creationId xmlns:a16="http://schemas.microsoft.com/office/drawing/2014/main" id="{2133DC30-5934-6A97-C6CD-ADD36EB1B6E4}"/>
              </a:ext>
            </a:extLst>
          </p:cNvPr>
          <p:cNvPicPr>
            <a:picLocks noChangeAspect="1"/>
          </p:cNvPicPr>
          <p:nvPr/>
        </p:nvPicPr>
        <p:blipFill>
          <a:blip r:embed="rId3"/>
          <a:stretch>
            <a:fillRect/>
          </a:stretch>
        </p:blipFill>
        <p:spPr>
          <a:xfrm>
            <a:off x="471487" y="885825"/>
            <a:ext cx="4501142" cy="2800351"/>
          </a:xfrm>
          <a:prstGeom prst="rect">
            <a:avLst/>
          </a:prstGeom>
        </p:spPr>
      </p:pic>
    </p:spTree>
    <p:extLst>
      <p:ext uri="{BB962C8B-B14F-4D97-AF65-F5344CB8AC3E}">
        <p14:creationId xmlns:p14="http://schemas.microsoft.com/office/powerpoint/2010/main" val="211450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CF544-5172-198B-A8AC-3D1645B5454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79558BE-2D35-D575-4CD1-52E4ACD6FA38}"/>
              </a:ext>
            </a:extLst>
          </p:cNvPr>
          <p:cNvSpPr>
            <a:spLocks noGrp="1"/>
          </p:cNvSpPr>
          <p:nvPr>
            <p:ph type="title"/>
          </p:nvPr>
        </p:nvSpPr>
        <p:spPr>
          <a:xfrm>
            <a:off x="1835696" y="0"/>
            <a:ext cx="6036818" cy="1143000"/>
          </a:xfrm>
        </p:spPr>
        <p:txBody>
          <a:bodyPr>
            <a:normAutofit/>
          </a:bodyPr>
          <a:lstStyle/>
          <a:p>
            <a:pPr algn="l"/>
            <a:r>
              <a:rPr lang="en-AU" sz="3200" dirty="0">
                <a:solidFill>
                  <a:srgbClr val="000000"/>
                </a:solidFill>
              </a:rPr>
              <a:t>4 STEPS TO PROBLEM SOLVING - 4</a:t>
            </a:r>
            <a:endParaRPr lang="en-US" dirty="0"/>
          </a:p>
        </p:txBody>
      </p:sp>
      <p:sp>
        <p:nvSpPr>
          <p:cNvPr id="6" name="TextBox 5">
            <a:extLst>
              <a:ext uri="{FF2B5EF4-FFF2-40B4-BE49-F238E27FC236}">
                <a16:creationId xmlns:a16="http://schemas.microsoft.com/office/drawing/2014/main" id="{592098CC-0C06-F37A-BB25-28AFE8CA4054}"/>
              </a:ext>
            </a:extLst>
          </p:cNvPr>
          <p:cNvSpPr txBox="1"/>
          <p:nvPr/>
        </p:nvSpPr>
        <p:spPr>
          <a:xfrm>
            <a:off x="517984" y="3847880"/>
            <a:ext cx="768518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AU" sz="3200" dirty="0">
                <a:solidFill>
                  <a:srgbClr val="000000"/>
                </a:solidFill>
                <a:ea typeface="Calibri"/>
                <a:cs typeface="Calibri"/>
              </a:rPr>
              <a:t>Develop a series of steps to solve the problem using maths. </a:t>
            </a:r>
            <a:endParaRPr lang="en-AU" sz="3200" dirty="0">
              <a:solidFill>
                <a:srgbClr val="1F497D"/>
              </a:solidFill>
              <a:ea typeface="Calibri"/>
              <a:cs typeface="Calibri"/>
            </a:endParaRPr>
          </a:p>
          <a:p>
            <a:pPr marL="342900" indent="-342900">
              <a:buFont typeface="Arial"/>
              <a:buChar char="•"/>
            </a:pPr>
            <a:r>
              <a:rPr lang="en-AU" sz="3200" dirty="0">
                <a:solidFill>
                  <a:srgbClr val="000000"/>
                </a:solidFill>
                <a:ea typeface="Calibri"/>
                <a:cs typeface="Calibri"/>
              </a:rPr>
              <a:t>Create a representation of your solution. </a:t>
            </a:r>
            <a:endParaRPr lang="en-AU" dirty="0">
              <a:ea typeface="Calibri"/>
              <a:cs typeface="Calibri"/>
            </a:endParaRPr>
          </a:p>
        </p:txBody>
      </p:sp>
      <p:pic>
        <p:nvPicPr>
          <p:cNvPr id="3" name="Picture 2" descr="A logo of a chat with text communicate ">
            <a:extLst>
              <a:ext uri="{FF2B5EF4-FFF2-40B4-BE49-F238E27FC236}">
                <a16:creationId xmlns:a16="http://schemas.microsoft.com/office/drawing/2014/main" id="{A27418FF-3CAE-1324-6B86-A4BAD9FB1A71}"/>
              </a:ext>
            </a:extLst>
          </p:cNvPr>
          <p:cNvPicPr>
            <a:picLocks noChangeAspect="1"/>
          </p:cNvPicPr>
          <p:nvPr/>
        </p:nvPicPr>
        <p:blipFill>
          <a:blip r:embed="rId3"/>
          <a:stretch>
            <a:fillRect/>
          </a:stretch>
        </p:blipFill>
        <p:spPr>
          <a:xfrm>
            <a:off x="264277" y="1133967"/>
            <a:ext cx="4783422" cy="2304066"/>
          </a:xfrm>
          <a:prstGeom prst="rect">
            <a:avLst/>
          </a:prstGeom>
        </p:spPr>
      </p:pic>
    </p:spTree>
    <p:extLst>
      <p:ext uri="{BB962C8B-B14F-4D97-AF65-F5344CB8AC3E}">
        <p14:creationId xmlns:p14="http://schemas.microsoft.com/office/powerpoint/2010/main" val="389218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6A31-D2F7-7D8E-F2F8-EA9EC6EBB86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7838D85-112A-94AF-8ADA-E559B9A5DB0C}"/>
              </a:ext>
            </a:extLst>
          </p:cNvPr>
          <p:cNvSpPr>
            <a:spLocks noGrp="1"/>
          </p:cNvSpPr>
          <p:nvPr>
            <p:ph type="title"/>
          </p:nvPr>
        </p:nvSpPr>
        <p:spPr>
          <a:xfrm>
            <a:off x="1835696" y="0"/>
            <a:ext cx="6624736" cy="1143000"/>
          </a:xfrm>
        </p:spPr>
        <p:txBody>
          <a:bodyPr>
            <a:normAutofit/>
          </a:bodyPr>
          <a:lstStyle/>
          <a:p>
            <a:pPr algn="l"/>
            <a:r>
              <a:rPr lang="en-AU" sz="3200" dirty="0">
                <a:solidFill>
                  <a:srgbClr val="000000"/>
                </a:solidFill>
              </a:rPr>
              <a:t>RECALL STEPS TO PROBLEM SOLVING </a:t>
            </a:r>
            <a:endParaRPr lang="en-US" dirty="0"/>
          </a:p>
        </p:txBody>
      </p:sp>
      <p:pic>
        <p:nvPicPr>
          <p:cNvPr id="3" name="Picture 2" descr="A logo of a chat with text communicate ">
            <a:extLst>
              <a:ext uri="{FF2B5EF4-FFF2-40B4-BE49-F238E27FC236}">
                <a16:creationId xmlns:a16="http://schemas.microsoft.com/office/drawing/2014/main" id="{51D763AA-AE26-AA97-48E0-8DCD24196359}"/>
              </a:ext>
            </a:extLst>
          </p:cNvPr>
          <p:cNvPicPr>
            <a:picLocks noChangeAspect="1"/>
          </p:cNvPicPr>
          <p:nvPr/>
        </p:nvPicPr>
        <p:blipFill>
          <a:blip r:embed="rId3"/>
          <a:stretch>
            <a:fillRect/>
          </a:stretch>
        </p:blipFill>
        <p:spPr>
          <a:xfrm>
            <a:off x="4928774" y="3657815"/>
            <a:ext cx="3950949" cy="1894437"/>
          </a:xfrm>
          <a:prstGeom prst="rect">
            <a:avLst/>
          </a:prstGeom>
        </p:spPr>
      </p:pic>
      <p:pic>
        <p:nvPicPr>
          <p:cNvPr id="5" name="Picture 4" descr="A blue and yellow puzzle pieces with the text plan.">
            <a:extLst>
              <a:ext uri="{FF2B5EF4-FFF2-40B4-BE49-F238E27FC236}">
                <a16:creationId xmlns:a16="http://schemas.microsoft.com/office/drawing/2014/main" id="{BDFB0651-162F-2FD7-443F-8B881BDED28E}"/>
              </a:ext>
            </a:extLst>
          </p:cNvPr>
          <p:cNvPicPr>
            <a:picLocks noChangeAspect="1"/>
          </p:cNvPicPr>
          <p:nvPr/>
        </p:nvPicPr>
        <p:blipFill>
          <a:blip r:embed="rId4"/>
          <a:stretch>
            <a:fillRect/>
          </a:stretch>
        </p:blipFill>
        <p:spPr>
          <a:xfrm>
            <a:off x="5233107" y="1425775"/>
            <a:ext cx="3025152" cy="1971512"/>
          </a:xfrm>
          <a:prstGeom prst="rect">
            <a:avLst/>
          </a:prstGeom>
        </p:spPr>
      </p:pic>
      <p:pic>
        <p:nvPicPr>
          <p:cNvPr id="8" name="Picture 7" descr="A colourful square with maths symbols with text apply and do">
            <a:extLst>
              <a:ext uri="{FF2B5EF4-FFF2-40B4-BE49-F238E27FC236}">
                <a16:creationId xmlns:a16="http://schemas.microsoft.com/office/drawing/2014/main" id="{C78FD037-093F-9D9B-3948-51669F7968CA}"/>
              </a:ext>
            </a:extLst>
          </p:cNvPr>
          <p:cNvPicPr>
            <a:picLocks noChangeAspect="1"/>
          </p:cNvPicPr>
          <p:nvPr/>
        </p:nvPicPr>
        <p:blipFill>
          <a:blip r:embed="rId5"/>
          <a:stretch>
            <a:fillRect/>
          </a:stretch>
        </p:blipFill>
        <p:spPr>
          <a:xfrm>
            <a:off x="828261" y="3726807"/>
            <a:ext cx="3232611" cy="2007519"/>
          </a:xfrm>
          <a:prstGeom prst="rect">
            <a:avLst/>
          </a:prstGeom>
        </p:spPr>
      </p:pic>
      <p:pic>
        <p:nvPicPr>
          <p:cNvPr id="10" name="Picture 9" descr="A close-up of a globe with text Identify and describe ">
            <a:extLst>
              <a:ext uri="{FF2B5EF4-FFF2-40B4-BE49-F238E27FC236}">
                <a16:creationId xmlns:a16="http://schemas.microsoft.com/office/drawing/2014/main" id="{19F0119D-015C-48B1-AF17-4147C242ABEF}"/>
              </a:ext>
            </a:extLst>
          </p:cNvPr>
          <p:cNvPicPr>
            <a:picLocks noChangeAspect="1"/>
          </p:cNvPicPr>
          <p:nvPr/>
        </p:nvPicPr>
        <p:blipFill>
          <a:blip r:embed="rId6"/>
          <a:stretch>
            <a:fillRect/>
          </a:stretch>
        </p:blipFill>
        <p:spPr>
          <a:xfrm>
            <a:off x="568195" y="1146157"/>
            <a:ext cx="3752742" cy="2253258"/>
          </a:xfrm>
          <a:prstGeom prst="rect">
            <a:avLst/>
          </a:prstGeom>
        </p:spPr>
      </p:pic>
    </p:spTree>
    <p:extLst>
      <p:ext uri="{BB962C8B-B14F-4D97-AF65-F5344CB8AC3E}">
        <p14:creationId xmlns:p14="http://schemas.microsoft.com/office/powerpoint/2010/main" val="42087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2459-4C3B-66D6-6AF6-1CEEA0107E1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40988D-D429-FAA8-7B36-6DD4BA531740}"/>
              </a:ext>
            </a:extLst>
          </p:cNvPr>
          <p:cNvSpPr>
            <a:spLocks noGrp="1"/>
          </p:cNvSpPr>
          <p:nvPr>
            <p:ph type="title"/>
          </p:nvPr>
        </p:nvSpPr>
        <p:spPr>
          <a:xfrm>
            <a:off x="1835696" y="0"/>
            <a:ext cx="6036818" cy="1143000"/>
          </a:xfrm>
        </p:spPr>
        <p:txBody>
          <a:bodyPr>
            <a:normAutofit/>
          </a:bodyPr>
          <a:lstStyle/>
          <a:p>
            <a:pPr algn="l"/>
            <a:r>
              <a:rPr lang="en-AU" dirty="0">
                <a:solidFill>
                  <a:srgbClr val="000000"/>
                </a:solidFill>
              </a:rPr>
              <a:t>Pocket money problem</a:t>
            </a:r>
            <a:endParaRPr lang="en-US" dirty="0"/>
          </a:p>
        </p:txBody>
      </p:sp>
      <p:pic>
        <p:nvPicPr>
          <p:cNvPr id="3" name="Picture 2" descr="A group of cartoon faces">
            <a:extLst>
              <a:ext uri="{FF2B5EF4-FFF2-40B4-BE49-F238E27FC236}">
                <a16:creationId xmlns:a16="http://schemas.microsoft.com/office/drawing/2014/main" id="{F22065EF-5963-AC7F-DF8E-EBBEB7A7F86C}"/>
              </a:ext>
            </a:extLst>
          </p:cNvPr>
          <p:cNvPicPr>
            <a:picLocks noChangeAspect="1"/>
          </p:cNvPicPr>
          <p:nvPr/>
        </p:nvPicPr>
        <p:blipFill>
          <a:blip r:embed="rId3"/>
          <a:stretch>
            <a:fillRect/>
          </a:stretch>
        </p:blipFill>
        <p:spPr>
          <a:xfrm>
            <a:off x="184994" y="1854461"/>
            <a:ext cx="4572002" cy="2990513"/>
          </a:xfrm>
          <a:prstGeom prst="rect">
            <a:avLst/>
          </a:prstGeom>
        </p:spPr>
      </p:pic>
      <p:sp>
        <p:nvSpPr>
          <p:cNvPr id="5" name="TextBox 4">
            <a:extLst>
              <a:ext uri="{FF2B5EF4-FFF2-40B4-BE49-F238E27FC236}">
                <a16:creationId xmlns:a16="http://schemas.microsoft.com/office/drawing/2014/main" id="{45102AF3-2BE5-81A3-54C2-74FBF11E9785}"/>
              </a:ext>
            </a:extLst>
          </p:cNvPr>
          <p:cNvSpPr txBox="1"/>
          <p:nvPr/>
        </p:nvSpPr>
        <p:spPr>
          <a:xfrm>
            <a:off x="4706782" y="1786515"/>
            <a:ext cx="4249580"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cs typeface="Arial"/>
              </a:rPr>
              <a:t>Maree and her two brothers help around the home. </a:t>
            </a:r>
          </a:p>
          <a:p>
            <a:endParaRPr lang="en-AU" dirty="0">
              <a:ea typeface="Calibri"/>
              <a:cs typeface="Calibri"/>
            </a:endParaRPr>
          </a:p>
          <a:p>
            <a:r>
              <a:rPr lang="en-GB" sz="2400" dirty="0">
                <a:latin typeface="Arial"/>
                <a:cs typeface="Arial"/>
              </a:rPr>
              <a:t>A total of $15 per week is set aside for pocket money. </a:t>
            </a:r>
          </a:p>
          <a:p>
            <a:endParaRPr lang="en-AU" sz="2400" dirty="0">
              <a:latin typeface="Arial"/>
              <a:cs typeface="Arial"/>
            </a:endParaRPr>
          </a:p>
          <a:p>
            <a:r>
              <a:rPr lang="en-GB" sz="2400" dirty="0">
                <a:latin typeface="Arial"/>
                <a:cs typeface="Arial"/>
              </a:rPr>
              <a:t>The children decide how to divide the $15 between them.</a:t>
            </a:r>
          </a:p>
          <a:p>
            <a:endParaRPr lang="en-AU"/>
          </a:p>
        </p:txBody>
      </p:sp>
    </p:spTree>
    <p:extLst>
      <p:ext uri="{BB962C8B-B14F-4D97-AF65-F5344CB8AC3E}">
        <p14:creationId xmlns:p14="http://schemas.microsoft.com/office/powerpoint/2010/main" val="427386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6036818" cy="1143000"/>
          </a:xfrm>
        </p:spPr>
        <p:txBody>
          <a:bodyPr>
            <a:normAutofit/>
          </a:bodyPr>
          <a:lstStyle/>
          <a:p>
            <a:pPr algn="l"/>
            <a:r>
              <a:rPr lang="en-AU" dirty="0">
                <a:solidFill>
                  <a:schemeClr val="tx2">
                    <a:lumMod val="50000"/>
                  </a:schemeClr>
                </a:solidFill>
              </a:rPr>
              <a:t>Sharing dollar amounts</a:t>
            </a:r>
          </a:p>
        </p:txBody>
      </p:sp>
      <p:pic>
        <p:nvPicPr>
          <p:cNvPr id="2" name="Picture 1" descr="Four ways to partition ten using a box model. Two are unequal shares.  Two are equal shares. ">
            <a:extLst>
              <a:ext uri="{FF2B5EF4-FFF2-40B4-BE49-F238E27FC236}">
                <a16:creationId xmlns:a16="http://schemas.microsoft.com/office/drawing/2014/main" id="{EA304959-B61E-CCB3-F90E-0B740B45AB85}"/>
              </a:ext>
            </a:extLst>
          </p:cNvPr>
          <p:cNvPicPr>
            <a:picLocks noChangeAspect="1"/>
          </p:cNvPicPr>
          <p:nvPr/>
        </p:nvPicPr>
        <p:blipFill>
          <a:blip r:embed="rId3"/>
          <a:stretch>
            <a:fillRect/>
          </a:stretch>
        </p:blipFill>
        <p:spPr>
          <a:xfrm>
            <a:off x="0" y="1298116"/>
            <a:ext cx="9144000" cy="4261768"/>
          </a:xfrm>
          <a:prstGeom prst="rect">
            <a:avLst/>
          </a:prstGeom>
        </p:spPr>
      </p:pic>
    </p:spTree>
    <p:extLst>
      <p:ext uri="{BB962C8B-B14F-4D97-AF65-F5344CB8AC3E}">
        <p14:creationId xmlns:p14="http://schemas.microsoft.com/office/powerpoint/2010/main" val="126421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7070735" cy="1143000"/>
          </a:xfrm>
        </p:spPr>
        <p:txBody>
          <a:bodyPr/>
          <a:lstStyle/>
          <a:p>
            <a:pPr algn="l"/>
            <a:r>
              <a:rPr lang="en-AU" sz="3200" dirty="0">
                <a:solidFill>
                  <a:srgbClr val="000000"/>
                </a:solidFill>
              </a:rPr>
              <a:t>Learning intention and success criteria</a:t>
            </a:r>
            <a:endParaRPr lang="en-US" dirty="0"/>
          </a:p>
        </p:txBody>
      </p:sp>
      <p:sp>
        <p:nvSpPr>
          <p:cNvPr id="5" name="TextBox 4">
            <a:extLst>
              <a:ext uri="{FF2B5EF4-FFF2-40B4-BE49-F238E27FC236}">
                <a16:creationId xmlns:a16="http://schemas.microsoft.com/office/drawing/2014/main" id="{048167DC-06C3-014A-E0AC-BF63FAA92B97}"/>
              </a:ext>
            </a:extLst>
          </p:cNvPr>
          <p:cNvSpPr txBox="1"/>
          <p:nvPr/>
        </p:nvSpPr>
        <p:spPr>
          <a:xfrm>
            <a:off x="1716261" y="1351579"/>
            <a:ext cx="6126860" cy="3785652"/>
          </a:xfrm>
          <a:prstGeom prst="rect">
            <a:avLst/>
          </a:prstGeom>
          <a:noFill/>
        </p:spPr>
        <p:txBody>
          <a:bodyPr wrap="square" lIns="91440" tIns="45720" rIns="91440" bIns="45720" anchor="t">
            <a:spAutoFit/>
          </a:bodyPr>
          <a:lstStyle/>
          <a:p>
            <a:r>
              <a:rPr lang="en-AU" sz="2400" dirty="0">
                <a:solidFill>
                  <a:srgbClr val="000000"/>
                </a:solidFill>
                <a:ea typeface="+mn-lt"/>
                <a:cs typeface="+mn-lt"/>
              </a:rPr>
              <a:t>We are using mathematical modelling to solve problems involving money.</a:t>
            </a:r>
            <a:endParaRPr lang="en-US" dirty="0"/>
          </a:p>
          <a:p>
            <a:endParaRPr lang="en-AU" sz="2400" dirty="0">
              <a:solidFill>
                <a:srgbClr val="000000"/>
              </a:solidFill>
              <a:latin typeface="Calibri"/>
              <a:ea typeface="Calibri"/>
              <a:cs typeface="Calibri"/>
            </a:endParaRPr>
          </a:p>
          <a:p>
            <a:r>
              <a:rPr lang="en-AU" sz="2400" dirty="0">
                <a:solidFill>
                  <a:srgbClr val="000000"/>
                </a:solidFill>
                <a:latin typeface="Calibri"/>
                <a:ea typeface="Calibri"/>
                <a:cs typeface="Calibri"/>
              </a:rPr>
              <a:t>By the end of this lesson, I can:</a:t>
            </a:r>
            <a:endParaRPr lang="en-US" sz="2400" dirty="0">
              <a:ea typeface="Calibri"/>
              <a:cs typeface="Calibri"/>
            </a:endParaRPr>
          </a:p>
          <a:p>
            <a:pPr marL="342900" indent="-342900">
              <a:buFont typeface="Arial"/>
              <a:buChar char="•"/>
            </a:pPr>
            <a:r>
              <a:rPr lang="en-AU" sz="2400" dirty="0">
                <a:solidFill>
                  <a:srgbClr val="000000"/>
                </a:solidFill>
                <a:ea typeface="+mn-lt"/>
                <a:cs typeface="+mn-lt"/>
              </a:rPr>
              <a:t>use the 4-step problem solving method</a:t>
            </a:r>
            <a:endParaRPr lang="en-AU" sz="2400" dirty="0">
              <a:solidFill>
                <a:srgbClr val="1F497D"/>
              </a:solidFill>
              <a:latin typeface="Calibri"/>
              <a:ea typeface="Calibri"/>
              <a:cs typeface="Calibri"/>
            </a:endParaRPr>
          </a:p>
          <a:p>
            <a:pPr marL="342900" indent="-342900">
              <a:buFont typeface="Arial"/>
              <a:buChar char="•"/>
            </a:pPr>
            <a:r>
              <a:rPr lang="en-AU" sz="2400" dirty="0">
                <a:solidFill>
                  <a:srgbClr val="000000"/>
                </a:solidFill>
                <a:ea typeface="+mn-lt"/>
                <a:cs typeface="+mn-lt"/>
              </a:rPr>
              <a:t>use rounding to estimate the amount of money earned over a period of time</a:t>
            </a:r>
            <a:endParaRPr lang="en-AU" dirty="0">
              <a:ea typeface="Calibri"/>
              <a:cs typeface="Calibri"/>
            </a:endParaRPr>
          </a:p>
          <a:p>
            <a:pPr marL="342900" indent="-342900">
              <a:buFont typeface="Arial"/>
              <a:buChar char="•"/>
            </a:pPr>
            <a:r>
              <a:rPr lang="en-AU" sz="2400" dirty="0">
                <a:solidFill>
                  <a:srgbClr val="000000"/>
                </a:solidFill>
                <a:ea typeface="+mn-lt"/>
                <a:cs typeface="+mn-lt"/>
              </a:rPr>
              <a:t>use efficient strategies to calculate the total cost of earnings over a period of time. </a:t>
            </a:r>
            <a:endParaRPr lang="en-AU" dirty="0">
              <a:ea typeface="Calibri"/>
              <a:cs typeface="Calibri"/>
            </a:endParaRPr>
          </a:p>
          <a:p>
            <a:pPr marL="342900" indent="-342900">
              <a:buFont typeface="Arial"/>
              <a:buChar char="•"/>
            </a:pPr>
            <a:endParaRPr lang="en-AU" sz="2400" dirty="0">
              <a:solidFill>
                <a:srgbClr val="000000"/>
              </a:solidFill>
              <a:latin typeface="Calibri"/>
              <a:ea typeface="Calibri"/>
              <a:cs typeface="Calibri"/>
            </a:endParaRPr>
          </a:p>
        </p:txBody>
      </p:sp>
    </p:spTree>
    <p:extLst>
      <p:ext uri="{BB962C8B-B14F-4D97-AF65-F5344CB8AC3E}">
        <p14:creationId xmlns:p14="http://schemas.microsoft.com/office/powerpoint/2010/main" val="278653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6908933" cy="1143000"/>
          </a:xfrm>
        </p:spPr>
        <p:txBody>
          <a:bodyPr>
            <a:normAutofit/>
          </a:bodyPr>
          <a:lstStyle/>
          <a:p>
            <a:pPr algn="l"/>
            <a:r>
              <a:rPr lang="en-AU" dirty="0">
                <a:solidFill>
                  <a:srgbClr val="10253F"/>
                </a:solidFill>
              </a:rPr>
              <a:t>Problem solving approach</a:t>
            </a:r>
            <a:endParaRPr lang="en-US" dirty="0"/>
          </a:p>
        </p:txBody>
      </p:sp>
      <p:pic>
        <p:nvPicPr>
          <p:cNvPr id="3" name="Picture 2" descr="A diagram of mathematical modeling">
            <a:extLst>
              <a:ext uri="{FF2B5EF4-FFF2-40B4-BE49-F238E27FC236}">
                <a16:creationId xmlns:a16="http://schemas.microsoft.com/office/drawing/2014/main" id="{62D8DC8A-A6AB-748B-5714-BB6F3EC6E3CA}"/>
              </a:ext>
            </a:extLst>
          </p:cNvPr>
          <p:cNvPicPr>
            <a:picLocks noChangeAspect="1"/>
          </p:cNvPicPr>
          <p:nvPr/>
        </p:nvPicPr>
        <p:blipFill>
          <a:blip r:embed="rId3"/>
          <a:stretch>
            <a:fillRect/>
          </a:stretch>
        </p:blipFill>
        <p:spPr>
          <a:xfrm>
            <a:off x="1136392" y="1002748"/>
            <a:ext cx="7056209" cy="4984642"/>
          </a:xfrm>
          <a:prstGeom prst="rect">
            <a:avLst/>
          </a:prstGeom>
        </p:spPr>
      </p:pic>
    </p:spTree>
    <p:extLst>
      <p:ext uri="{BB962C8B-B14F-4D97-AF65-F5344CB8AC3E}">
        <p14:creationId xmlns:p14="http://schemas.microsoft.com/office/powerpoint/2010/main" val="128821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F8AB-0064-F10D-9EA7-48156B48DC9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CCE9720-26D7-6DD1-470E-3B8359FA6513}"/>
              </a:ext>
            </a:extLst>
          </p:cNvPr>
          <p:cNvSpPr>
            <a:spLocks noGrp="1"/>
          </p:cNvSpPr>
          <p:nvPr>
            <p:ph type="title"/>
          </p:nvPr>
        </p:nvSpPr>
        <p:spPr>
          <a:xfrm>
            <a:off x="1835696" y="0"/>
            <a:ext cx="6036818" cy="1143000"/>
          </a:xfrm>
        </p:spPr>
        <p:txBody>
          <a:bodyPr>
            <a:normAutofit/>
          </a:bodyPr>
          <a:lstStyle/>
          <a:p>
            <a:pPr algn="l"/>
            <a:r>
              <a:rPr lang="en-AU" sz="3200" dirty="0">
                <a:solidFill>
                  <a:srgbClr val="000000"/>
                </a:solidFill>
              </a:rPr>
              <a:t>4 STEPS TO PROBLEM SOLVING - 1</a:t>
            </a:r>
            <a:endParaRPr lang="en-US" dirty="0"/>
          </a:p>
        </p:txBody>
      </p:sp>
      <p:pic>
        <p:nvPicPr>
          <p:cNvPr id="2" name="Picture 1" descr="A close-up of a globe with text Identify and describe ">
            <a:extLst>
              <a:ext uri="{FF2B5EF4-FFF2-40B4-BE49-F238E27FC236}">
                <a16:creationId xmlns:a16="http://schemas.microsoft.com/office/drawing/2014/main" id="{94FB2A65-756B-90AC-AA2C-0CDA5BC32DF2}"/>
              </a:ext>
            </a:extLst>
          </p:cNvPr>
          <p:cNvPicPr>
            <a:picLocks noChangeAspect="1"/>
          </p:cNvPicPr>
          <p:nvPr/>
        </p:nvPicPr>
        <p:blipFill>
          <a:blip r:embed="rId3"/>
          <a:stretch>
            <a:fillRect/>
          </a:stretch>
        </p:blipFill>
        <p:spPr>
          <a:xfrm>
            <a:off x="383201" y="1027232"/>
            <a:ext cx="4598429" cy="2728957"/>
          </a:xfrm>
          <a:prstGeom prst="rect">
            <a:avLst/>
          </a:prstGeom>
        </p:spPr>
      </p:pic>
      <p:sp>
        <p:nvSpPr>
          <p:cNvPr id="6" name="TextBox 5">
            <a:extLst>
              <a:ext uri="{FF2B5EF4-FFF2-40B4-BE49-F238E27FC236}">
                <a16:creationId xmlns:a16="http://schemas.microsoft.com/office/drawing/2014/main" id="{D9D11CFB-EA88-7197-2936-3969EF6F88B0}"/>
              </a:ext>
            </a:extLst>
          </p:cNvPr>
          <p:cNvSpPr txBox="1"/>
          <p:nvPr/>
        </p:nvSpPr>
        <p:spPr>
          <a:xfrm>
            <a:off x="623695" y="4257510"/>
            <a:ext cx="418351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AU" sz="3200" dirty="0">
                <a:solidFill>
                  <a:srgbClr val="000000"/>
                </a:solidFill>
                <a:ea typeface="Calibri"/>
                <a:cs typeface="Calibri"/>
              </a:rPr>
              <a:t>What is the problem?</a:t>
            </a:r>
            <a:endParaRPr lang="en-AU" sz="3200">
              <a:solidFill>
                <a:srgbClr val="1F497D"/>
              </a:solidFill>
              <a:ea typeface="Calibri"/>
              <a:cs typeface="Calibri"/>
            </a:endParaRPr>
          </a:p>
          <a:p>
            <a:pPr marL="342900" indent="-342900">
              <a:buFont typeface="Arial"/>
              <a:buChar char="•"/>
            </a:pPr>
            <a:r>
              <a:rPr lang="en-AU" sz="3200" dirty="0">
                <a:solidFill>
                  <a:srgbClr val="000000"/>
                </a:solidFill>
                <a:ea typeface="Calibri"/>
                <a:cs typeface="Calibri"/>
              </a:rPr>
              <a:t>Describe the problem mathematically. </a:t>
            </a:r>
            <a:endParaRPr lang="en-AU" sz="3200">
              <a:solidFill>
                <a:srgbClr val="1F497D"/>
              </a:solidFill>
              <a:ea typeface="Calibri"/>
              <a:cs typeface="Calibri"/>
            </a:endParaRPr>
          </a:p>
        </p:txBody>
      </p:sp>
    </p:spTree>
    <p:extLst>
      <p:ext uri="{BB962C8B-B14F-4D97-AF65-F5344CB8AC3E}">
        <p14:creationId xmlns:p14="http://schemas.microsoft.com/office/powerpoint/2010/main" val="187014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63A23-BB2F-CC0A-CBFF-71DDE95583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6B2B53-AD22-F525-C4E6-5AB08C0EF64A}"/>
              </a:ext>
            </a:extLst>
          </p:cNvPr>
          <p:cNvSpPr>
            <a:spLocks noGrp="1"/>
          </p:cNvSpPr>
          <p:nvPr>
            <p:ph type="title"/>
          </p:nvPr>
        </p:nvSpPr>
        <p:spPr>
          <a:xfrm>
            <a:off x="1835696" y="0"/>
            <a:ext cx="6036818" cy="1143000"/>
          </a:xfrm>
        </p:spPr>
        <p:txBody>
          <a:bodyPr>
            <a:normAutofit/>
          </a:bodyPr>
          <a:lstStyle/>
          <a:p>
            <a:pPr algn="l"/>
            <a:r>
              <a:rPr lang="en-AU" dirty="0">
                <a:solidFill>
                  <a:srgbClr val="000000"/>
                </a:solidFill>
              </a:rPr>
              <a:t>Pocket money problem</a:t>
            </a:r>
            <a:endParaRPr lang="en-US" dirty="0"/>
          </a:p>
        </p:txBody>
      </p:sp>
      <p:pic>
        <p:nvPicPr>
          <p:cNvPr id="3" name="Picture 2" descr="A group of cartoon faces">
            <a:extLst>
              <a:ext uri="{FF2B5EF4-FFF2-40B4-BE49-F238E27FC236}">
                <a16:creationId xmlns:a16="http://schemas.microsoft.com/office/drawing/2014/main" id="{3365EF5E-D3DD-DAAC-0B39-F20A7DB6A37F}"/>
              </a:ext>
            </a:extLst>
          </p:cNvPr>
          <p:cNvPicPr>
            <a:picLocks noChangeAspect="1"/>
          </p:cNvPicPr>
          <p:nvPr/>
        </p:nvPicPr>
        <p:blipFill>
          <a:blip r:embed="rId3"/>
          <a:stretch>
            <a:fillRect/>
          </a:stretch>
        </p:blipFill>
        <p:spPr>
          <a:xfrm>
            <a:off x="184994" y="1854461"/>
            <a:ext cx="4572002" cy="2990513"/>
          </a:xfrm>
          <a:prstGeom prst="rect">
            <a:avLst/>
          </a:prstGeom>
        </p:spPr>
      </p:pic>
      <p:sp>
        <p:nvSpPr>
          <p:cNvPr id="5" name="TextBox 4">
            <a:extLst>
              <a:ext uri="{FF2B5EF4-FFF2-40B4-BE49-F238E27FC236}">
                <a16:creationId xmlns:a16="http://schemas.microsoft.com/office/drawing/2014/main" id="{B7871339-5E35-98BB-1ABB-52A464D32774}"/>
              </a:ext>
            </a:extLst>
          </p:cNvPr>
          <p:cNvSpPr txBox="1"/>
          <p:nvPr/>
        </p:nvSpPr>
        <p:spPr>
          <a:xfrm>
            <a:off x="4706782" y="1786515"/>
            <a:ext cx="4249580"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cs typeface="Arial"/>
              </a:rPr>
              <a:t>Maree and her two brothers help around the home. </a:t>
            </a:r>
          </a:p>
          <a:p>
            <a:endParaRPr lang="en-AU" dirty="0">
              <a:ea typeface="Calibri"/>
              <a:cs typeface="Calibri"/>
            </a:endParaRPr>
          </a:p>
          <a:p>
            <a:r>
              <a:rPr lang="en-GB" sz="2400" dirty="0">
                <a:latin typeface="Arial"/>
                <a:cs typeface="Arial"/>
              </a:rPr>
              <a:t>A total of $15 per week is set aside for pocket money. </a:t>
            </a:r>
          </a:p>
          <a:p>
            <a:endParaRPr lang="en-AU" sz="2400" dirty="0">
              <a:latin typeface="Arial"/>
              <a:cs typeface="Arial"/>
            </a:endParaRPr>
          </a:p>
          <a:p>
            <a:r>
              <a:rPr lang="en-GB" sz="2400" dirty="0">
                <a:latin typeface="Arial"/>
                <a:cs typeface="Arial"/>
              </a:rPr>
              <a:t>The children decide how to divide the $15 between them.</a:t>
            </a:r>
          </a:p>
          <a:p>
            <a:endParaRPr lang="en-AU"/>
          </a:p>
        </p:txBody>
      </p:sp>
    </p:spTree>
    <p:extLst>
      <p:ext uri="{BB962C8B-B14F-4D97-AF65-F5344CB8AC3E}">
        <p14:creationId xmlns:p14="http://schemas.microsoft.com/office/powerpoint/2010/main" val="63432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19948-89FA-2678-EE9C-F9EAB1992F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798365-FEC2-08B9-E742-C10D75FAD767}"/>
              </a:ext>
            </a:extLst>
          </p:cNvPr>
          <p:cNvSpPr>
            <a:spLocks noGrp="1"/>
          </p:cNvSpPr>
          <p:nvPr>
            <p:ph type="title"/>
          </p:nvPr>
        </p:nvSpPr>
        <p:spPr>
          <a:xfrm>
            <a:off x="1835696" y="0"/>
            <a:ext cx="6984776" cy="1143000"/>
          </a:xfrm>
        </p:spPr>
        <p:txBody>
          <a:bodyPr>
            <a:normAutofit/>
          </a:bodyPr>
          <a:lstStyle/>
          <a:p>
            <a:pPr algn="l"/>
            <a:r>
              <a:rPr lang="en-AU" dirty="0">
                <a:solidFill>
                  <a:srgbClr val="000000"/>
                </a:solidFill>
              </a:rPr>
              <a:t>Task: Pocket money problem</a:t>
            </a:r>
            <a:endParaRPr lang="en-US" dirty="0"/>
          </a:p>
        </p:txBody>
      </p:sp>
      <p:pic>
        <p:nvPicPr>
          <p:cNvPr id="2" name="Picture 1" descr="A cartoon characters on a white background showing the tasks they completed. &#10;Information is organised in a table showing jobs completed over four weeks. &#10;Maree does bins and washes dishes. In week one and two she missed washing dishes. &#10;Angelo sweeps and tidies and cleans bathrooms, He missed doing bathrooms in the second week. Ralph mows the lawn and helps with the washing. We missed mowing the lawns on week 2 and 4 and missed doing washing on week 4. ">
            <a:extLst>
              <a:ext uri="{FF2B5EF4-FFF2-40B4-BE49-F238E27FC236}">
                <a16:creationId xmlns:a16="http://schemas.microsoft.com/office/drawing/2014/main" id="{EFC7F828-62C2-F94F-F960-862D13648FF8}"/>
              </a:ext>
            </a:extLst>
          </p:cNvPr>
          <p:cNvPicPr>
            <a:picLocks noChangeAspect="1"/>
          </p:cNvPicPr>
          <p:nvPr/>
        </p:nvPicPr>
        <p:blipFill>
          <a:blip r:embed="rId3"/>
          <a:stretch>
            <a:fillRect/>
          </a:stretch>
        </p:blipFill>
        <p:spPr>
          <a:xfrm>
            <a:off x="273714" y="1189249"/>
            <a:ext cx="4777764" cy="4439862"/>
          </a:xfrm>
          <a:prstGeom prst="rect">
            <a:avLst/>
          </a:prstGeom>
        </p:spPr>
      </p:pic>
      <p:sp>
        <p:nvSpPr>
          <p:cNvPr id="5" name="TextBox 4">
            <a:extLst>
              <a:ext uri="{FF2B5EF4-FFF2-40B4-BE49-F238E27FC236}">
                <a16:creationId xmlns:a16="http://schemas.microsoft.com/office/drawing/2014/main" id="{2BF67C33-F185-64AB-EACC-FFF748976651}"/>
              </a:ext>
            </a:extLst>
          </p:cNvPr>
          <p:cNvSpPr txBox="1"/>
          <p:nvPr/>
        </p:nvSpPr>
        <p:spPr>
          <a:xfrm>
            <a:off x="5301406" y="1191891"/>
            <a:ext cx="360210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ea typeface="+mn-lt"/>
                <a:cs typeface="Arial"/>
              </a:rPr>
              <a:t>Here are the ways they help around the home and the jobs they finished over a 4-week period. </a:t>
            </a:r>
            <a:endParaRPr lang="en-US">
              <a:latin typeface="Calibri"/>
              <a:ea typeface="+mn-lt"/>
              <a:cs typeface="Calibri"/>
            </a:endParaRPr>
          </a:p>
          <a:p>
            <a:endParaRPr lang="en-GB" sz="2400" dirty="0">
              <a:latin typeface="Arial"/>
              <a:ea typeface="Calibri"/>
              <a:cs typeface="Arial"/>
            </a:endParaRPr>
          </a:p>
          <a:p>
            <a:r>
              <a:rPr lang="en-GB" sz="2400" dirty="0">
                <a:latin typeface="Arial"/>
                <a:ea typeface="+mn-lt"/>
                <a:cs typeface="Arial"/>
              </a:rPr>
              <a:t>A tick means the job was completed. </a:t>
            </a:r>
            <a:endParaRPr lang="en-AU"/>
          </a:p>
          <a:p>
            <a:r>
              <a:rPr lang="en-GB" sz="2400" dirty="0">
                <a:latin typeface="Arial"/>
                <a:ea typeface="+mn-lt"/>
                <a:cs typeface="Arial"/>
              </a:rPr>
              <a:t>A cross indicates that the job was not completed. </a:t>
            </a:r>
            <a:endParaRPr lang="en-GB" dirty="0"/>
          </a:p>
        </p:txBody>
      </p:sp>
    </p:spTree>
    <p:extLst>
      <p:ext uri="{BB962C8B-B14F-4D97-AF65-F5344CB8AC3E}">
        <p14:creationId xmlns:p14="http://schemas.microsoft.com/office/powerpoint/2010/main" val="374610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D524-E47E-0B38-DD6A-61AE1E06C3B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DBDD57F-EA53-F809-FA99-95576CFBB9ED}"/>
              </a:ext>
            </a:extLst>
          </p:cNvPr>
          <p:cNvSpPr>
            <a:spLocks noGrp="1"/>
          </p:cNvSpPr>
          <p:nvPr>
            <p:ph type="title"/>
          </p:nvPr>
        </p:nvSpPr>
        <p:spPr>
          <a:xfrm>
            <a:off x="1835696" y="0"/>
            <a:ext cx="6036818" cy="1143000"/>
          </a:xfrm>
        </p:spPr>
        <p:txBody>
          <a:bodyPr>
            <a:normAutofit/>
          </a:bodyPr>
          <a:lstStyle/>
          <a:p>
            <a:pPr algn="l"/>
            <a:r>
              <a:rPr lang="en-AU" dirty="0">
                <a:solidFill>
                  <a:srgbClr val="000000"/>
                </a:solidFill>
              </a:rPr>
              <a:t>Dividing pocket money</a:t>
            </a:r>
            <a:endParaRPr lang="en-US" dirty="0"/>
          </a:p>
        </p:txBody>
      </p:sp>
      <p:pic>
        <p:nvPicPr>
          <p:cNvPr id="2" name="Picture 1" descr="A cartoon characters on a white background showing the tasks they completed. &#10;Information is organised in a table showing jobs completed over four weeks. &#10;Maree does bins and washes dishes. In week one and two she missed washing dishes. &#10;Angelo sweeps and tidies and cleans bathrooms, He missed doing bathrooms in the second week. Ralph mows the lawn and helps with the washing. We missed mowing the lawns on week 2 and 4 and missed doing washing on week 4. ">
            <a:extLst>
              <a:ext uri="{FF2B5EF4-FFF2-40B4-BE49-F238E27FC236}">
                <a16:creationId xmlns:a16="http://schemas.microsoft.com/office/drawing/2014/main" id="{1B7E2F51-46B5-3876-A6AB-FFFE4E5745C5}"/>
              </a:ext>
            </a:extLst>
          </p:cNvPr>
          <p:cNvPicPr>
            <a:picLocks noChangeAspect="1"/>
          </p:cNvPicPr>
          <p:nvPr/>
        </p:nvPicPr>
        <p:blipFill>
          <a:blip r:embed="rId3"/>
          <a:stretch>
            <a:fillRect/>
          </a:stretch>
        </p:blipFill>
        <p:spPr>
          <a:xfrm>
            <a:off x="273714" y="1189249"/>
            <a:ext cx="4777764" cy="4439862"/>
          </a:xfrm>
          <a:prstGeom prst="rect">
            <a:avLst/>
          </a:prstGeom>
        </p:spPr>
      </p:pic>
      <p:sp>
        <p:nvSpPr>
          <p:cNvPr id="5" name="TextBox 4">
            <a:extLst>
              <a:ext uri="{FF2B5EF4-FFF2-40B4-BE49-F238E27FC236}">
                <a16:creationId xmlns:a16="http://schemas.microsoft.com/office/drawing/2014/main" id="{2987BC86-4654-54D8-9DC4-D2E82E86B75B}"/>
              </a:ext>
            </a:extLst>
          </p:cNvPr>
          <p:cNvSpPr txBox="1"/>
          <p:nvPr/>
        </p:nvSpPr>
        <p:spPr>
          <a:xfrm>
            <a:off x="5301406" y="1191891"/>
            <a:ext cx="360210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1F497D"/>
                </a:solidFill>
                <a:latin typeface="Arial"/>
                <a:ea typeface="+mn-lt"/>
                <a:cs typeface="Arial"/>
              </a:rPr>
              <a:t>Show the different ways the pocket money could be divided between the three children each week. </a:t>
            </a:r>
            <a:endParaRPr lang="en-US" dirty="0"/>
          </a:p>
          <a:p>
            <a:endParaRPr lang="en-GB" sz="2400" dirty="0">
              <a:solidFill>
                <a:srgbClr val="1F497D"/>
              </a:solidFill>
              <a:latin typeface="Arial"/>
              <a:ea typeface="+mn-lt"/>
              <a:cs typeface="Arial"/>
            </a:endParaRPr>
          </a:p>
          <a:p>
            <a:r>
              <a:rPr lang="en-GB" sz="2400" dirty="0">
                <a:solidFill>
                  <a:srgbClr val="1F497D"/>
                </a:solidFill>
                <a:latin typeface="Arial"/>
                <a:ea typeface="+mn-lt"/>
                <a:cs typeface="Arial"/>
              </a:rPr>
              <a:t>How do you think the pocket money should be divided? </a:t>
            </a:r>
            <a:endParaRPr lang="en-AU" dirty="0"/>
          </a:p>
        </p:txBody>
      </p:sp>
    </p:spTree>
    <p:extLst>
      <p:ext uri="{BB962C8B-B14F-4D97-AF65-F5344CB8AC3E}">
        <p14:creationId xmlns:p14="http://schemas.microsoft.com/office/powerpoint/2010/main" val="4133165978"/>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926</Words>
  <Application>Microsoft Office PowerPoint</Application>
  <PresentationFormat>On-screen Show (4:3)</PresentationFormat>
  <Paragraphs>112</Paragraphs>
  <Slides>14</Slides>
  <Notes>14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2_Office Theme</vt:lpstr>
      <vt:lpstr>3_Office Theme</vt:lpstr>
      <vt:lpstr>4_Office Theme</vt:lpstr>
      <vt:lpstr>5_Office Theme</vt:lpstr>
      <vt:lpstr>Pocket money   </vt:lpstr>
      <vt:lpstr>Pocket money problem</vt:lpstr>
      <vt:lpstr>Sharing dollar amounts</vt:lpstr>
      <vt:lpstr>Learning intention and success criteria</vt:lpstr>
      <vt:lpstr>Problem solving approach</vt:lpstr>
      <vt:lpstr>4 STEPS TO PROBLEM SOLVING - 1</vt:lpstr>
      <vt:lpstr>Pocket money problem</vt:lpstr>
      <vt:lpstr>Task: Pocket money problem</vt:lpstr>
      <vt:lpstr>Dividing pocket money</vt:lpstr>
      <vt:lpstr>4 STEPS TO PROBLEM SOLVING - 2</vt:lpstr>
      <vt:lpstr>PROBLEM SOLVING STRATEGIES</vt:lpstr>
      <vt:lpstr>4 STEPS TO PROBLEM SOLVING - 3</vt:lpstr>
      <vt:lpstr>4 STEPS TO PROBLEM SOLVING - 4</vt:lpstr>
      <vt:lpstr>RECALL STEPS TO PROBLEM SOLVING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810</cp:revision>
  <dcterms:created xsi:type="dcterms:W3CDTF">2021-03-16T22:56:28Z</dcterms:created>
  <dcterms:modified xsi:type="dcterms:W3CDTF">2024-02-04T21:59:28Z</dcterms:modified>
</cp:coreProperties>
</file>