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0" r:id="rId2"/>
    <p:sldMasterId id="2147483696" r:id="rId3"/>
    <p:sldMasterId id="2147483708" r:id="rId4"/>
  </p:sldMasterIdLst>
  <p:notesMasterIdLst>
    <p:notesMasterId r:id="rId12"/>
  </p:notesMasterIdLst>
  <p:sldIdLst>
    <p:sldId id="259" r:id="rId5"/>
    <p:sldId id="296" r:id="rId6"/>
    <p:sldId id="307" r:id="rId7"/>
    <p:sldId id="304" r:id="rId8"/>
    <p:sldId id="309" r:id="rId9"/>
    <p:sldId id="310" r:id="rId10"/>
    <p:sldId id="31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49F87EAE-6CC1-99D4-8E31-202EF7FA06F2}" name="Trish Wilson" initials="TW" userId="1a8d7cc3620296f7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AED"/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0" autoAdjust="0"/>
    <p:restoredTop sz="86441" autoAdjust="0"/>
  </p:normalViewPr>
  <p:slideViewPr>
    <p:cSldViewPr>
      <p:cViewPr varScale="1">
        <p:scale>
          <a:sx n="95" d="100"/>
          <a:sy n="95" d="100"/>
        </p:scale>
        <p:origin x="88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8/10/relationships/authors" Target="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1256A4-61FE-4A76-BB28-6B79A6931F6F}" type="datetimeFigureOut">
              <a:rPr lang="en-AU" smtClean="0"/>
              <a:t>20/02/2024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04A82-F77A-4F2F-A04D-9E9D63F3DBDF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02697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b="1" dirty="0"/>
          </a:p>
          <a:p>
            <a:r>
              <a:rPr lang="en-US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This unit of learning/lessons are developed through the kind permission of </a:t>
            </a:r>
            <a:r>
              <a:rPr lang="en-US" sz="1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Kanyirninpa</a:t>
            </a:r>
            <a:r>
              <a:rPr lang="en-US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000" dirty="0" err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Judurrpa</a:t>
            </a:r>
            <a:r>
              <a:rPr lang="en-US" sz="100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and Martu and who are the Intellectual Property  and copyright owners.</a:t>
            </a:r>
            <a:endParaRPr lang="en-US" sz="1000" dirty="0">
              <a:solidFill>
                <a:srgbClr val="0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98470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Use this video for students to watch the video to acquire and record data about animal observations </a:t>
            </a:r>
            <a:endParaRPr lang="en-AU" dirty="0">
              <a:ea typeface="Calibri"/>
              <a:cs typeface="Calibri"/>
            </a:endParaRPr>
          </a:p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44223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D40774-2F2B-5497-C3BE-422E282063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2E3881-AD5B-E175-AF0E-20278717C9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A2C3867-528A-1200-6B01-36E5922C94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>
              <a:ea typeface="Calibri"/>
              <a:cs typeface="Calibri"/>
            </a:endParaRPr>
          </a:p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155B61-46C8-557F-BD65-5CB8373D697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8057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728AC7E-081C-296F-3F64-1DCFF1F447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8BD9A40-B147-B330-751E-DB6599186FC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80D2648-9993-AA72-6E0B-A62BB7E6F25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This is a simple table to record animal species using tally marks. </a:t>
            </a:r>
          </a:p>
          <a:p>
            <a:r>
              <a:rPr lang="en-AU" dirty="0">
                <a:ea typeface="Calibri"/>
                <a:cs typeface="Calibri"/>
              </a:rPr>
              <a:t>Model how to use tally marks to ensure accurate recording of observations </a:t>
            </a:r>
          </a:p>
          <a:p>
            <a:r>
              <a:rPr lang="en-AU" dirty="0">
                <a:ea typeface="Calibri"/>
                <a:cs typeface="Calibri"/>
              </a:rPr>
              <a:t>Draw a line through 4 tally marks to mark a group of 5, this makes it easy to count totals. </a:t>
            </a:r>
          </a:p>
          <a:p>
            <a:endParaRPr lang="en-AU" dirty="0">
              <a:ea typeface="Calibri"/>
              <a:cs typeface="Calibr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A6CA10-ECC6-5D14-EDA5-385C21730A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52032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EBB3A-EC52-0260-9F8E-AD91F9F6E3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0AB1C5A-2455-318B-852D-2141A15CDD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40410E-15B5-143C-1DD1-2D2C381AA3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This form of recording organises data into day and night to show which animals were nocturnal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80D83C-D210-FD46-BC45-448A1A5F90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06570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3344AA-912D-ADF2-61A0-E931468990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37A525F-3A07-2F84-9903-DE604B9278B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5C66560-E73A-7529-E526-1987D69C5F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There may be a pattern of observations that is evident during seasons.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F4786-6237-B096-389F-F9804CF4B6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528461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69EBBE5-F048-FDE6-71E8-12D0BCB791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B593B0-91B9-677C-7BE8-E13193553EF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3D4A2C3-E4EF-DD3E-79C3-24AED811E95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>
                <a:ea typeface="Calibri"/>
                <a:cs typeface="Calibri"/>
              </a:rPr>
              <a:t>This data recording enables students to create a visual timeline which can provide an interesting view of the observations.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35A37E-FFB0-4169-1A5D-938017DAD9B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904A82-F77A-4F2F-A04D-9E9D63F3DBDF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49257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16051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8290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900957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23909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88199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01662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2500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402957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92536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09772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75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476625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17643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514393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5422575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8803332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6752745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738626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0373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259772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519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9910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761396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0246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82496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79161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8737942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797598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5574691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072299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653330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9001928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463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18812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027964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083363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568" y="836712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356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484652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177711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247035"/>
            <a:ext cx="514400" cy="435703"/>
          </a:xfrm>
          <a:prstGeom prst="rect">
            <a:avLst/>
          </a:prstGeom>
        </p:spPr>
        <p:txBody>
          <a:bodyPr/>
          <a:lstStyle/>
          <a:p>
            <a:fld id="{69ABC576-B878-448C-BD9F-E8E656A5771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974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2689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8903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510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156081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3530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www.mathematicshub.edu.au/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9.pn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14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hyperlink" Target="about:blank" TargetMode="Externa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jpeg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25.xml"/><Relationship Id="rId21" Type="http://schemas.openxmlformats.org/officeDocument/2006/relationships/image" Target="../media/image8.png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4.xml"/><Relationship Id="rId16" Type="http://schemas.openxmlformats.org/officeDocument/2006/relationships/image" Target="../media/image10.png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32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hyperlink" Target="about:blank" TargetMode="Externa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2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6.xml"/><Relationship Id="rId21" Type="http://schemas.openxmlformats.org/officeDocument/2006/relationships/image" Target="../media/image11.png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35.xml"/><Relationship Id="rId16" Type="http://schemas.openxmlformats.org/officeDocument/2006/relationships/image" Target="../media/image4.png"/><Relationship Id="rId20" Type="http://schemas.openxmlformats.org/officeDocument/2006/relationships/image" Target="../media/image8.png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19" Type="http://schemas.openxmlformats.org/officeDocument/2006/relationships/image" Target="../media/image7.png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hyperlink" Target="https://www.mathematicshub.edu.a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AFF6BD75-DA08-3392-4E89-F14C10FC4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121" y="-61353"/>
            <a:ext cx="9173121" cy="69032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F00B1F31-28AE-E38A-AD0E-0A2B762E18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076056" y="5620698"/>
            <a:ext cx="2735152" cy="1052738"/>
            <a:chOff x="5167683" y="5805262"/>
            <a:chExt cx="2735152" cy="1052738"/>
          </a:xfrm>
        </p:grpSpPr>
        <p:pic>
          <p:nvPicPr>
            <p:cNvPr id="18" name="Content Placeholder 12">
              <a:extLst>
                <a:ext uri="{FF2B5EF4-FFF2-40B4-BE49-F238E27FC236}">
                  <a16:creationId xmlns:a16="http://schemas.microsoft.com/office/drawing/2014/main" id="{738BD97F-6739-8B15-86D4-44FA53D29E71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19" name="Picture 18">
              <a:extLst>
                <a:ext uri="{FF2B5EF4-FFF2-40B4-BE49-F238E27FC236}">
                  <a16:creationId xmlns:a16="http://schemas.microsoft.com/office/drawing/2014/main" id="{BE1C5B88-B18B-7F64-5CC3-0CB55BE5C046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31D74349-6211-8FAB-8805-B493A31BC0AF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54A5E25A-A825-AB7A-2FEF-C449173C7278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11697A6D-2B79-FF00-37E9-3A45E6A4DB74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2410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64283CD0-3AD0-113A-733E-5BDC7A1020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863" r="504"/>
          <a:stretch/>
        </p:blipFill>
        <p:spPr bwMode="auto">
          <a:xfrm>
            <a:off x="0" y="839552"/>
            <a:ext cx="9145016" cy="6093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5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6BC9B929-D0DE-4155-832F-AB89357AE2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459291" y="5757084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DBC310A9-D3FD-A55B-4B22-8F8883F33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D3976FF-E2E8-E9CE-C292-7ECBC140B37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4ED26AD6-960E-51A4-E11D-FB018947FB7C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699E1E0B-9DC0-5B1E-522B-D2801CC5085A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613809A4-5AD4-C434-EE66-4D9260D57991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26928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2024 Commonwealth of Australia, unless otherwise indicated. Creative Commons Attribution 4.0, unless otherwise indicated.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C7CC2-E0D0-B218-2CD0-868B8DA2A1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2864" y="0"/>
            <a:ext cx="240113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2644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23728" y="198252"/>
            <a:ext cx="6851104" cy="420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761B541-8CDA-30CE-818A-586EE31B8F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6916" y="6460993"/>
            <a:ext cx="559435" cy="198755"/>
          </a:xfrm>
          <a:prstGeom prst="rect">
            <a:avLst/>
          </a:prstGeom>
        </p:spPr>
      </p:pic>
      <p:pic>
        <p:nvPicPr>
          <p:cNvPr id="15" name="Picture 14">
            <a:hlinkClick r:id="rId14"/>
            <a:extLst>
              <a:ext uri="{FF2B5EF4-FFF2-40B4-BE49-F238E27FC236}">
                <a16:creationId xmlns:a16="http://schemas.microsoft.com/office/drawing/2014/main" id="{920767E6-59AB-29BE-891D-7D0135C5A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6076"/>
            <a:ext cx="1215243" cy="715761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CBEFC575-A694-AFEC-9531-9A8D0B31E8A8}"/>
              </a:ext>
            </a:extLst>
          </p:cNvPr>
          <p:cNvSpPr txBox="1"/>
          <p:nvPr userDrawn="1"/>
        </p:nvSpPr>
        <p:spPr>
          <a:xfrm>
            <a:off x="107505" y="6234053"/>
            <a:ext cx="439248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800" dirty="0"/>
              <a:t>mathematicshub.edu.au</a:t>
            </a:r>
          </a:p>
          <a:p>
            <a:pPr algn="l"/>
            <a:r>
              <a:rPr lang="en-GB" sz="800" dirty="0"/>
              <a:t>© 2023 Commonwealth of Australia, unless otherwise indicated. Creative Commons Attribution 4.0, unless otherwise indicated. 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283ACA2-1DC7-1DA2-B67B-D1FB9358B9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5538954" y="5720666"/>
            <a:ext cx="2735152" cy="1052738"/>
            <a:chOff x="5167683" y="5805262"/>
            <a:chExt cx="2735152" cy="1052738"/>
          </a:xfrm>
        </p:grpSpPr>
        <p:pic>
          <p:nvPicPr>
            <p:cNvPr id="8" name="Content Placeholder 12">
              <a:extLst>
                <a:ext uri="{FF2B5EF4-FFF2-40B4-BE49-F238E27FC236}">
                  <a16:creationId xmlns:a16="http://schemas.microsoft.com/office/drawing/2014/main" id="{BEF8F809-5B79-CE03-3A86-B42609B9D722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42864" y="6309320"/>
              <a:ext cx="863496" cy="548680"/>
            </a:xfrm>
            <a:prstGeom prst="rect">
              <a:avLst/>
            </a:prstGeom>
          </p:spPr>
        </p:pic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EF11086B-2FA5-412F-157B-7B500B0A1495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380" y="5805262"/>
              <a:ext cx="589455" cy="583007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9C24AA98-3346-EEA7-318E-C62FE59E32F8}"/>
                </a:ext>
              </a:extLst>
            </p:cNvPr>
            <p:cNvPicPr>
              <a:picLocks noChangeAspect="1"/>
            </p:cNvPicPr>
            <p:nvPr/>
          </p:nvPicPr>
          <p:blipFill>
            <a:blip r:embed="rId18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23178" y="5842012"/>
              <a:ext cx="546257" cy="546257"/>
            </a:xfrm>
            <a:prstGeom prst="rect">
              <a:avLst/>
            </a:prstGeom>
          </p:spPr>
        </p:pic>
        <p:pic>
          <p:nvPicPr>
            <p:cNvPr id="11" name="Picture 10">
              <a:extLst>
                <a:ext uri="{FF2B5EF4-FFF2-40B4-BE49-F238E27FC236}">
                  <a16:creationId xmlns:a16="http://schemas.microsoft.com/office/drawing/2014/main" id="{A47D6DF1-AC1F-2E75-171A-C5646556CCE3}"/>
                </a:ext>
              </a:extLst>
            </p:cNvPr>
            <p:cNvPicPr>
              <a:picLocks noChangeAspect="1"/>
            </p:cNvPicPr>
            <p:nvPr/>
          </p:nvPicPr>
          <p:blipFill>
            <a:blip r:embed="rId19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0772" y="6173727"/>
              <a:ext cx="856560" cy="53936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B5A28DEE-3ACB-940E-A179-58847E12D695}"/>
                </a:ext>
              </a:extLst>
            </p:cNvPr>
            <p:cNvPicPr>
              <a:picLocks noChangeAspect="1"/>
            </p:cNvPicPr>
            <p:nvPr/>
          </p:nvPicPr>
          <p:blipFill>
            <a:blip r:embed="rId20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20089471">
              <a:off x="5167683" y="6067195"/>
              <a:ext cx="554625" cy="706388"/>
            </a:xfrm>
            <a:prstGeom prst="rect">
              <a:avLst/>
            </a:prstGeom>
          </p:spPr>
        </p:pic>
      </p:grpSp>
      <p:pic>
        <p:nvPicPr>
          <p:cNvPr id="13" name="Picture 3">
            <a:extLst>
              <a:ext uri="{FF2B5EF4-FFF2-40B4-BE49-F238E27FC236}">
                <a16:creationId xmlns:a16="http://schemas.microsoft.com/office/drawing/2014/main" id="{2C83D9E3-82B6-514A-2A77-18A42DDFCE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1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6"/>
          <a:stretch/>
        </p:blipFill>
        <p:spPr bwMode="auto">
          <a:xfrm>
            <a:off x="6345716" y="0"/>
            <a:ext cx="2798284" cy="6887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3584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j.org.au/media-films/wanyja-mankarr?rq=mankar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7513AFF-1993-AFA1-8B37-284451BFB747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236988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AU" sz="7200" b="1" dirty="0">
                <a:solidFill>
                  <a:srgbClr val="323E4F"/>
                </a:solidFill>
                <a:latin typeface="Calibri"/>
                <a:ea typeface="Calibri"/>
                <a:cs typeface="Calibri"/>
              </a:rPr>
              <a:t>Ways to record</a:t>
            </a:r>
            <a:br>
              <a:rPr lang="en-AU" sz="7200" b="1" dirty="0">
                <a:solidFill>
                  <a:srgbClr val="323E4F"/>
                </a:solidFill>
                <a:latin typeface="Calibri"/>
                <a:ea typeface="Calibri"/>
                <a:cs typeface="Calibri"/>
              </a:rPr>
            </a:br>
            <a:endParaRPr lang="en-AU" sz="3200" dirty="0">
              <a:solidFill>
                <a:srgbClr val="323E4F"/>
              </a:solidFill>
              <a:ea typeface="Calibri"/>
              <a:cs typeface="Calibri"/>
            </a:endParaRPr>
          </a:p>
          <a:p>
            <a:pPr lvl="0">
              <a:spcBef>
                <a:spcPts val="0"/>
              </a:spcBef>
              <a:defRPr/>
            </a:pPr>
            <a:endParaRPr lang="en-AU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2" name="Subtitle 1">
            <a:extLst>
              <a:ext uri="{FF2B5EF4-FFF2-40B4-BE49-F238E27FC236}">
                <a16:creationId xmlns:a16="http://schemas.microsoft.com/office/drawing/2014/main" id="{B82132D9-8A8A-0EE2-EEAC-766BBB0464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24136"/>
          </a:xfrm>
        </p:spPr>
        <p:txBody>
          <a:bodyPr/>
          <a:lstStyle/>
          <a:p>
            <a:r>
              <a:rPr lang="en-AU" dirty="0"/>
              <a:t>Recording observational data of the bilby (</a:t>
            </a:r>
            <a:r>
              <a:rPr lang="en-AU" dirty="0" err="1"/>
              <a:t>mankarr</a:t>
            </a:r>
            <a:r>
              <a:rPr lang="en-AU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6366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DF87752-09A8-E584-6BC6-FE175B9A03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7200800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 err="1">
                <a:solidFill>
                  <a:srgbClr val="000000"/>
                </a:solidFill>
              </a:rPr>
              <a:t>Wanyja</a:t>
            </a:r>
            <a:r>
              <a:rPr lang="en-GB" sz="3600" dirty="0">
                <a:solidFill>
                  <a:srgbClr val="000000"/>
                </a:solidFill>
              </a:rPr>
              <a:t> </a:t>
            </a:r>
            <a:r>
              <a:rPr lang="en-GB" sz="3600" dirty="0" err="1">
                <a:solidFill>
                  <a:srgbClr val="000000"/>
                </a:solidFill>
              </a:rPr>
              <a:t>Mankarr</a:t>
            </a:r>
            <a:r>
              <a:rPr lang="en-GB" sz="3600" dirty="0">
                <a:solidFill>
                  <a:srgbClr val="000000"/>
                </a:solidFill>
              </a:rPr>
              <a:t>: Where is the bilby?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1DDB7F0-9BA4-FE90-266D-1B13EA654B5A}"/>
              </a:ext>
            </a:extLst>
          </p:cNvPr>
          <p:cNvSpPr txBox="1"/>
          <p:nvPr/>
        </p:nvSpPr>
        <p:spPr>
          <a:xfrm>
            <a:off x="677624" y="5623706"/>
            <a:ext cx="45874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dirty="0" err="1">
                <a:hlinkClick r:id="rId3"/>
              </a:rPr>
              <a:t>Wanyja</a:t>
            </a:r>
            <a:r>
              <a:rPr lang="en-AU" dirty="0">
                <a:hlinkClick r:id="rId3"/>
              </a:rPr>
              <a:t> </a:t>
            </a:r>
            <a:r>
              <a:rPr lang="en-AU" dirty="0" err="1">
                <a:hlinkClick r:id="rId3"/>
              </a:rPr>
              <a:t>Mankarr</a:t>
            </a:r>
            <a:r>
              <a:rPr lang="en-AU" dirty="0">
                <a:hlinkClick r:id="rId3"/>
              </a:rPr>
              <a:t>: Where is the bilby </a:t>
            </a:r>
            <a:endParaRPr lang="en-AU" dirty="0"/>
          </a:p>
        </p:txBody>
      </p:sp>
      <p:pic>
        <p:nvPicPr>
          <p:cNvPr id="12" name="Picture 11" descr="Screen capture of video showing a bilby at night.">
            <a:extLst>
              <a:ext uri="{FF2B5EF4-FFF2-40B4-BE49-F238E27FC236}">
                <a16:creationId xmlns:a16="http://schemas.microsoft.com/office/drawing/2014/main" id="{4641BB56-B1BF-8F09-C654-6DA0BFCEF9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72568" y="1602369"/>
            <a:ext cx="7200800" cy="4032447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A3E6EDB-18F3-2A1D-A891-60DAA3DA4883}"/>
              </a:ext>
            </a:extLst>
          </p:cNvPr>
          <p:cNvSpPr txBox="1"/>
          <p:nvPr/>
        </p:nvSpPr>
        <p:spPr>
          <a:xfrm>
            <a:off x="677624" y="929723"/>
            <a:ext cx="6530893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What data can we collect from the video?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304396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470674-0E51-6258-6AA3-B6D7357560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080A621-476C-2E55-8A75-41CA193DA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696" y="0"/>
            <a:ext cx="7200800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Data from the video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A2642A6-3898-6DE9-F8AD-1908852AE35B}"/>
              </a:ext>
            </a:extLst>
          </p:cNvPr>
          <p:cNvSpPr txBox="1"/>
          <p:nvPr/>
        </p:nvSpPr>
        <p:spPr>
          <a:xfrm>
            <a:off x="827584" y="1844824"/>
            <a:ext cx="6386877" cy="24519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algn="l" rtl="0"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ct val="100000"/>
            </a:pPr>
            <a:r>
              <a:rPr lang="en-AU" sz="2800" dirty="0">
                <a:latin typeface="Calibri"/>
                <a:cs typeface="Calibri"/>
                <a:sym typeface="Calibri"/>
              </a:rPr>
              <a:t>The video displays information about:</a:t>
            </a:r>
          </a:p>
          <a:p>
            <a:pPr marL="342900" marR="0" lvl="0" indent="-342900" algn="l" rtl="0">
              <a:spcBef>
                <a:spcPts val="444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AU" sz="2800" dirty="0">
                <a:latin typeface="Calibri"/>
                <a:cs typeface="Calibri"/>
                <a:sym typeface="Calibri"/>
              </a:rPr>
              <a:t>month (Martu language)</a:t>
            </a:r>
          </a:p>
          <a:p>
            <a:pPr marL="342900" indent="-342900">
              <a:spcBef>
                <a:spcPts val="444"/>
              </a:spcBef>
              <a:buSzPct val="100000"/>
              <a:buFont typeface="Arial"/>
              <a:buChar char="•"/>
            </a:pPr>
            <a:r>
              <a:rPr lang="en-AU" sz="2800" dirty="0">
                <a:latin typeface="Calibri"/>
                <a:cs typeface="Calibri"/>
                <a:sym typeface="Calibri"/>
              </a:rPr>
              <a:t>animal type (Martu language)</a:t>
            </a:r>
          </a:p>
          <a:p>
            <a:pPr marL="342900" indent="-342900">
              <a:spcBef>
                <a:spcPts val="444"/>
              </a:spcBef>
              <a:buSzPct val="100000"/>
              <a:buFont typeface="Arial"/>
              <a:buChar char="•"/>
            </a:pPr>
            <a:r>
              <a:rPr lang="en-AU" sz="2800" dirty="0">
                <a:latin typeface="Calibri"/>
                <a:cs typeface="Calibri"/>
                <a:sym typeface="Calibri"/>
              </a:rPr>
              <a:t>night or day</a:t>
            </a:r>
          </a:p>
          <a:p>
            <a:pPr marL="342900" indent="-342900">
              <a:spcBef>
                <a:spcPts val="444"/>
              </a:spcBef>
              <a:buSzPct val="100000"/>
              <a:buFont typeface="Arial"/>
              <a:buChar char="•"/>
            </a:pPr>
            <a:r>
              <a:rPr lang="en-AU" sz="2800" dirty="0">
                <a:latin typeface="Calibri"/>
                <a:cs typeface="Calibri"/>
                <a:sym typeface="Calibri"/>
              </a:rPr>
              <a:t>day of sighting.</a:t>
            </a:r>
          </a:p>
        </p:txBody>
      </p:sp>
    </p:spTree>
    <p:extLst>
      <p:ext uri="{BB962C8B-B14F-4D97-AF65-F5344CB8AC3E}">
        <p14:creationId xmlns:p14="http://schemas.microsoft.com/office/powerpoint/2010/main" val="57309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FEEE3-4F6B-BF0E-8095-6FE693290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07D0D8DF-23B6-BCA1-142A-3CB364A1A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840" y="34379"/>
            <a:ext cx="5040560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Tallying data of sightings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4AE0110A-B74C-CE5A-A809-1D5CD154B5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9947466"/>
              </p:ext>
            </p:extLst>
          </p:nvPr>
        </p:nvGraphicFramePr>
        <p:xfrm>
          <a:off x="0" y="1177379"/>
          <a:ext cx="9144000" cy="4915914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2038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921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Animal type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Sightings (tally)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Totals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u="none" strike="noStrike" cap="none" dirty="0" err="1"/>
                        <a:t>mankarr</a:t>
                      </a:r>
                      <a:r>
                        <a:rPr lang="en-US" sz="1900" b="0" u="none" strike="noStrike" cap="none" dirty="0"/>
                        <a:t> (bilby)</a:t>
                      </a: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u="none" strike="noStrike" cap="none" dirty="0" err="1"/>
                        <a:t>pujikatu</a:t>
                      </a:r>
                      <a:r>
                        <a:rPr lang="en-AU" sz="1900" u="none" strike="noStrike" cap="none" dirty="0"/>
                        <a:t> (</a:t>
                      </a:r>
                      <a:r>
                        <a:rPr lang="en-US" sz="1900" u="none" strike="noStrike" cap="none" dirty="0"/>
                        <a:t>wild cat)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2000" u="none" strike="noStrike" cap="none" dirty="0" err="1"/>
                        <a:t>parnajarrpa</a:t>
                      </a:r>
                      <a:r>
                        <a:rPr lang="en-AU" sz="2000" u="none" strike="noStrike" cap="none" dirty="0"/>
                        <a:t> </a:t>
                      </a:r>
                      <a:r>
                        <a:rPr lang="en-US" sz="1900" u="none" strike="noStrike" cap="none" dirty="0"/>
                        <a:t>(sand goanna)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900" u="none" strike="noStrike" cap="none" dirty="0"/>
                        <a:t> </a:t>
                      </a:r>
                      <a:r>
                        <a:rPr lang="en-AU" sz="1900" u="none" strike="noStrike" cap="none" dirty="0" err="1"/>
                        <a:t>kamalpa</a:t>
                      </a:r>
                      <a:r>
                        <a:rPr lang="en-AU" sz="1900" u="none" strike="noStrike" cap="none" baseline="0" dirty="0"/>
                        <a:t> </a:t>
                      </a:r>
                      <a:r>
                        <a:rPr lang="en-US" sz="1900" u="none" strike="noStrike" cap="none" baseline="0" dirty="0"/>
                        <a:t>(c</a:t>
                      </a:r>
                      <a:r>
                        <a:rPr lang="en-US" sz="1900" u="none" strike="noStrike" cap="none" dirty="0"/>
                        <a:t>amel)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84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u="none" strike="noStrike" cap="none" dirty="0" err="1"/>
                        <a:t>turru</a:t>
                      </a:r>
                      <a:r>
                        <a:rPr lang="en-AU" sz="1900" u="none" strike="noStrike" cap="none" dirty="0"/>
                        <a:t> (</a:t>
                      </a:r>
                      <a:r>
                        <a:rPr lang="en-US" sz="1900" u="none" strike="noStrike" cap="none" dirty="0"/>
                        <a:t>button</a:t>
                      </a:r>
                      <a:r>
                        <a:rPr lang="en-US" sz="1900" u="none" strike="noStrike" cap="none" baseline="0" dirty="0"/>
                        <a:t> q</a:t>
                      </a:r>
                      <a:r>
                        <a:rPr lang="en-US" sz="1900" u="none" strike="noStrike" cap="none" dirty="0"/>
                        <a:t>uail)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9651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strike="noStrike" cap="none" dirty="0"/>
                        <a:t> </a:t>
                      </a:r>
                      <a:r>
                        <a:rPr lang="en-AU" sz="1900" u="none" strike="noStrike" cap="none" dirty="0" err="1"/>
                        <a:t>warnapari</a:t>
                      </a:r>
                      <a:r>
                        <a:rPr lang="en-AU" sz="1900" u="none" strike="noStrike" cap="none" dirty="0"/>
                        <a:t> </a:t>
                      </a:r>
                      <a:r>
                        <a:rPr lang="en-US" sz="1900" u="none" strike="noStrike" cap="none" dirty="0"/>
                        <a:t>(dingo)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591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4A8010-620E-47A3-42F5-FACA1F4EA9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CAD6352-6C2C-E7FA-37EB-93DA60421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4379"/>
            <a:ext cx="7668344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Tallying data of sightings (day and night)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22D380D-7CFA-1D91-87AF-E20158D13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0099500"/>
              </p:ext>
            </p:extLst>
          </p:nvPr>
        </p:nvGraphicFramePr>
        <p:xfrm>
          <a:off x="0" y="980728"/>
          <a:ext cx="9144004" cy="51125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3779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59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0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Animal type</a:t>
                      </a:r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Day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Night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Totals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b="0" u="none" strike="noStrike" cap="none" dirty="0" err="1"/>
                        <a:t>mankarr</a:t>
                      </a:r>
                      <a:r>
                        <a:rPr lang="en-US" sz="1900" b="0" u="none" strike="noStrike" cap="none" dirty="0"/>
                        <a:t> (bilby)</a:t>
                      </a: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u="none" strike="noStrike" cap="none" dirty="0" err="1"/>
                        <a:t>pujikatu</a:t>
                      </a:r>
                      <a:r>
                        <a:rPr lang="en-AU" sz="1900" u="none" strike="noStrike" cap="none" dirty="0"/>
                        <a:t> (</a:t>
                      </a:r>
                      <a:r>
                        <a:rPr lang="en-US" sz="1900" u="none" strike="noStrike" cap="none" dirty="0"/>
                        <a:t>wild cat)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2000" u="none" strike="noStrike" cap="none" dirty="0" err="1"/>
                        <a:t>parnajarrpa</a:t>
                      </a:r>
                      <a:r>
                        <a:rPr lang="en-AU" sz="2000" u="none" strike="noStrike" cap="none" dirty="0"/>
                        <a:t> </a:t>
                      </a:r>
                      <a:r>
                        <a:rPr lang="en-US" sz="1900" u="none" strike="noStrike" cap="none" dirty="0"/>
                        <a:t>(sand goanna)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900" u="none" strike="noStrike" cap="none" dirty="0"/>
                        <a:t> </a:t>
                      </a:r>
                      <a:r>
                        <a:rPr lang="en-AU" sz="1900" u="none" strike="noStrike" cap="none" dirty="0" err="1"/>
                        <a:t>kamalpa</a:t>
                      </a:r>
                      <a:r>
                        <a:rPr lang="en-AU" sz="1900" u="none" strike="noStrike" cap="none" baseline="0" dirty="0"/>
                        <a:t> </a:t>
                      </a:r>
                      <a:r>
                        <a:rPr lang="en-US" sz="1900" u="none" strike="noStrike" cap="none" baseline="0" dirty="0"/>
                        <a:t>(c</a:t>
                      </a:r>
                      <a:r>
                        <a:rPr lang="en-US" sz="1900" u="none" strike="noStrike" cap="none" dirty="0"/>
                        <a:t>amel)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63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u="none" strike="noStrike" cap="none" dirty="0" err="1"/>
                        <a:t>turru</a:t>
                      </a:r>
                      <a:r>
                        <a:rPr lang="en-AU" sz="1900" u="none" strike="noStrike" cap="none" dirty="0"/>
                        <a:t> (</a:t>
                      </a:r>
                      <a:r>
                        <a:rPr lang="en-US" sz="1900" u="none" strike="noStrike" cap="none" dirty="0"/>
                        <a:t>button</a:t>
                      </a:r>
                      <a:r>
                        <a:rPr lang="en-US" sz="1900" u="none" strike="noStrike" cap="none" baseline="0" dirty="0"/>
                        <a:t> q</a:t>
                      </a:r>
                      <a:r>
                        <a:rPr lang="en-US" sz="1900" u="none" strike="noStrike" cap="none" dirty="0"/>
                        <a:t>uail)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2437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900" u="none" strike="noStrike" cap="none" dirty="0"/>
                        <a:t> </a:t>
                      </a:r>
                      <a:r>
                        <a:rPr lang="en-AU" sz="1900" u="none" strike="noStrike" cap="none" dirty="0" err="1"/>
                        <a:t>warnapari</a:t>
                      </a:r>
                      <a:r>
                        <a:rPr lang="en-AU" sz="1900" u="none" strike="noStrike" cap="none" dirty="0"/>
                        <a:t> </a:t>
                      </a:r>
                      <a:r>
                        <a:rPr lang="en-US" sz="1900" u="none" strike="noStrike" cap="none" dirty="0"/>
                        <a:t>(dingo)</a:t>
                      </a: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06618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DB1926-346D-CD15-68F4-B6F6E578F7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33C277B-D8DD-2A4A-408C-8743E947B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4379"/>
            <a:ext cx="7668344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Tallying data of sightings (seasons)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0B0DA13-E523-C392-7DA8-E3CC1463FF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296749"/>
              </p:ext>
            </p:extLst>
          </p:nvPr>
        </p:nvGraphicFramePr>
        <p:xfrm>
          <a:off x="-35200" y="980728"/>
          <a:ext cx="9179201" cy="4791696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361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31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11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77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21946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3122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0974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Animal type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 err="1"/>
                        <a:t>Kurlijara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AU" sz="1600" b="0" u="none" strike="noStrike" cap="none" dirty="0"/>
                        <a:t>January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 err="1"/>
                        <a:t>Kurlijara</a:t>
                      </a:r>
                      <a:r>
                        <a:rPr lang="en-AU" sz="1600" u="none" strike="noStrike" cap="none" dirty="0"/>
                        <a:t> February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Kurlijara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March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 err="1"/>
                        <a:t>Wantajarra</a:t>
                      </a:r>
                      <a:r>
                        <a:rPr lang="en-AU" sz="1600" u="none" strike="noStrike" cap="none" dirty="0"/>
                        <a:t> April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 err="1"/>
                        <a:t>Wantajarra</a:t>
                      </a:r>
                      <a:r>
                        <a:rPr lang="en-AU" sz="1600" u="none" strike="noStrike" cap="none" dirty="0"/>
                        <a:t> May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Wantajarra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June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Totals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u="none" strike="noStrike" cap="none" dirty="0" err="1"/>
                        <a:t>mankarr</a:t>
                      </a:r>
                      <a:r>
                        <a:rPr lang="en-US" sz="1600" b="0" u="none" strike="noStrike" cap="none" dirty="0"/>
                        <a:t> (bilby)</a:t>
                      </a:r>
                      <a:endParaRPr sz="1600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pujikatu</a:t>
                      </a:r>
                      <a:r>
                        <a:rPr lang="en-AU" sz="1600" u="none" strike="noStrike" cap="none" dirty="0"/>
                        <a:t> (</a:t>
                      </a:r>
                      <a:r>
                        <a:rPr lang="en-US" sz="1600" u="none" strike="noStrike" cap="none" dirty="0"/>
                        <a:t>wild cat)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parnajarrpa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(sand goanna)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u="none" strike="noStrike" cap="none" dirty="0"/>
                        <a:t> </a:t>
                      </a:r>
                      <a:r>
                        <a:rPr lang="en-AU" sz="1600" u="none" strike="noStrike" cap="none" dirty="0" err="1"/>
                        <a:t>kamalpa</a:t>
                      </a:r>
                      <a:r>
                        <a:rPr lang="en-AU" sz="1600" u="none" strike="noStrike" cap="none" baseline="0" dirty="0"/>
                        <a:t> </a:t>
                      </a:r>
                      <a:r>
                        <a:rPr lang="en-US" sz="1600" u="none" strike="noStrike" cap="none" baseline="0" dirty="0"/>
                        <a:t>(c</a:t>
                      </a:r>
                      <a:r>
                        <a:rPr lang="en-US" sz="1600" u="none" strike="noStrike" cap="none" dirty="0"/>
                        <a:t>amel)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857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turru</a:t>
                      </a:r>
                      <a:r>
                        <a:rPr lang="en-AU" sz="1600" u="none" strike="noStrike" cap="none" dirty="0"/>
                        <a:t> (</a:t>
                      </a:r>
                      <a:r>
                        <a:rPr lang="en-US" sz="1600" u="none" strike="noStrike" cap="none" dirty="0"/>
                        <a:t>button</a:t>
                      </a:r>
                      <a:r>
                        <a:rPr lang="en-US" sz="1600" u="none" strike="noStrike" cap="none" baseline="0" dirty="0"/>
                        <a:t> q</a:t>
                      </a:r>
                      <a:r>
                        <a:rPr lang="en-US" sz="1600" u="none" strike="noStrike" cap="none" dirty="0"/>
                        <a:t>uail)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97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 </a:t>
                      </a:r>
                      <a:r>
                        <a:rPr lang="en-AU" sz="1600" u="none" strike="noStrike" cap="none" dirty="0" err="1"/>
                        <a:t>warnapari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(dingo)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8027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84A2BAA-A451-33EE-CBBE-71F7BF71C1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328652-C1A1-64C4-A5ED-4BDD0EC09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34379"/>
            <a:ext cx="7668344" cy="1143000"/>
          </a:xfrm>
        </p:spPr>
        <p:txBody>
          <a:bodyPr>
            <a:noAutofit/>
          </a:bodyPr>
          <a:lstStyle/>
          <a:p>
            <a:pPr algn="l"/>
            <a:r>
              <a:rPr lang="en-GB" sz="3600" dirty="0">
                <a:solidFill>
                  <a:srgbClr val="000000"/>
                </a:solidFill>
              </a:rPr>
              <a:t>Tallying data of sightings (day order)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057CA00-338D-A518-9316-3BF9AA9B8C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6688946"/>
              </p:ext>
            </p:extLst>
          </p:nvPr>
        </p:nvGraphicFramePr>
        <p:xfrm>
          <a:off x="0" y="980728"/>
          <a:ext cx="9143996" cy="5112568"/>
        </p:xfrm>
        <a:graphic>
          <a:graphicData uri="http://schemas.openxmlformats.org/drawingml/2006/table">
            <a:tbl>
              <a:tblPr firstRow="1" bandRow="1">
                <a:noFill/>
              </a:tblPr>
              <a:tblGrid>
                <a:gridCol w="1171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64354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706677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9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Animal type</a:t>
                      </a:r>
                      <a:endParaRPr sz="19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/>
                        <a:t>1</a:t>
                      </a:r>
                      <a:r>
                        <a:rPr lang="en-AU" sz="1600" u="none" strike="noStrike" cap="none" baseline="30000" dirty="0"/>
                        <a:t>st</a:t>
                      </a:r>
                      <a:r>
                        <a:rPr lang="en-AU" sz="1600" u="none" strike="noStrike" cap="none" baseline="0" dirty="0"/>
                        <a:t> </a:t>
                      </a:r>
                      <a:endParaRPr lang="en-AU" sz="16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nd</a:t>
                      </a: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/>
                        <a:t>3</a:t>
                      </a:r>
                      <a:r>
                        <a:rPr lang="en-AU" sz="1600" u="none" strike="noStrike" cap="none" baseline="30000" dirty="0"/>
                        <a:t>rd</a:t>
                      </a:r>
                      <a:r>
                        <a:rPr lang="en-AU" sz="1600" u="none" strike="noStrike" cap="none" dirty="0"/>
                        <a:t> </a:t>
                      </a: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AU" sz="1600" u="none" strike="noStrike" cap="none" dirty="0"/>
                        <a:t>4</a:t>
                      </a:r>
                      <a:r>
                        <a:rPr lang="en-AU" sz="1600" u="none" strike="noStrike" cap="none" baseline="30000" dirty="0"/>
                        <a:t>th</a:t>
                      </a:r>
                      <a:endParaRPr lang="en-AU" sz="16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r>
                        <a:rPr lang="en-AU" sz="1600" b="1" i="0" u="none" strike="noStrike" cap="none" baseline="30000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th</a:t>
                      </a:r>
                      <a:endParaRPr lang="en-AU"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8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Include more columns </a:t>
                      </a:r>
                      <a:endParaRPr sz="8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200" b="1" i="0" u="none" strike="noStrike" cap="none" dirty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Totals</a:t>
                      </a:r>
                      <a:endParaRPr sz="1600" b="1" i="0" u="none" strike="noStrike" cap="none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432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0" u="none" strike="noStrike" cap="none" dirty="0" err="1"/>
                        <a:t>mankarr</a:t>
                      </a:r>
                      <a:r>
                        <a:rPr lang="en-US" sz="1600" b="0" u="none" strike="noStrike" cap="none" dirty="0"/>
                        <a:t> (bilby)</a:t>
                      </a:r>
                      <a:endParaRPr sz="1600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dirty="0"/>
                        <a:t>Day 7</a:t>
                      </a: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7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pujikatu</a:t>
                      </a:r>
                      <a:r>
                        <a:rPr lang="en-AU" sz="1600" u="none" strike="noStrike" cap="none" dirty="0"/>
                        <a:t> (</a:t>
                      </a:r>
                      <a:r>
                        <a:rPr lang="en-US" sz="1600" u="none" strike="noStrike" cap="none" dirty="0"/>
                        <a:t>wild cat)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41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parnajarrpa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(sand goanna)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47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u="none" strike="noStrike" cap="none" dirty="0"/>
                        <a:t> </a:t>
                      </a:r>
                      <a:r>
                        <a:rPr lang="en-AU" sz="1600" u="none" strike="noStrike" cap="none" dirty="0" err="1"/>
                        <a:t>kamalpa</a:t>
                      </a:r>
                      <a:r>
                        <a:rPr lang="en-AU" sz="1600" u="none" strike="noStrike" cap="none" baseline="0" dirty="0"/>
                        <a:t> </a:t>
                      </a:r>
                      <a:r>
                        <a:rPr lang="en-US" sz="1600" u="none" strike="noStrike" cap="none" baseline="0" dirty="0"/>
                        <a:t>(c</a:t>
                      </a:r>
                      <a:r>
                        <a:rPr lang="en-US" sz="1600" u="none" strike="noStrike" cap="none" dirty="0"/>
                        <a:t>amel)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2180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AU" sz="1600" u="none" strike="noStrike" cap="none" dirty="0" err="1"/>
                        <a:t>turru</a:t>
                      </a:r>
                      <a:r>
                        <a:rPr lang="en-AU" sz="1600" u="none" strike="noStrike" cap="none" dirty="0"/>
                        <a:t> (</a:t>
                      </a:r>
                      <a:r>
                        <a:rPr lang="en-US" sz="1600" u="none" strike="noStrike" cap="none" dirty="0"/>
                        <a:t>button</a:t>
                      </a:r>
                      <a:r>
                        <a:rPr lang="en-US" sz="1600" u="none" strike="noStrike" cap="none" baseline="0" dirty="0"/>
                        <a:t> q</a:t>
                      </a:r>
                      <a:r>
                        <a:rPr lang="en-US" sz="1600" u="none" strike="noStrike" cap="none" dirty="0"/>
                        <a:t>uail)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71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u="none" strike="noStrike" cap="none" dirty="0"/>
                        <a:t> </a:t>
                      </a:r>
                      <a:r>
                        <a:rPr lang="en-AU" sz="1600" u="none" strike="noStrike" cap="none" dirty="0" err="1"/>
                        <a:t>warnapari</a:t>
                      </a:r>
                      <a:r>
                        <a:rPr lang="en-AU" sz="1600" u="none" strike="noStrike" cap="none" dirty="0"/>
                        <a:t> </a:t>
                      </a:r>
                      <a:r>
                        <a:rPr lang="en-US" sz="1600" u="none" strike="noStrike" cap="none" dirty="0"/>
                        <a:t>(dingo)</a:t>
                      </a:r>
                      <a:endParaRPr sz="16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900" u="none" strike="noStrike" cap="none" dirty="0"/>
                    </a:p>
                  </a:txBody>
                  <a:tcPr marL="65050" marR="65050" marT="43375" marB="43375" anchor="ctr">
                    <a:lnL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C6695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CCD1B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1421624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5_Office Theme">
  <a:themeElements>
    <a:clrScheme name="Custom 6">
      <a:dk1>
        <a:srgbClr val="1F497D"/>
      </a:dk1>
      <a:lt1>
        <a:sysClr val="window" lastClr="FFFFFF"/>
      </a:lt1>
      <a:dk2>
        <a:srgbClr val="1F497D"/>
      </a:dk2>
      <a:lt2>
        <a:srgbClr val="FFFFFF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912</TotalTime>
  <Words>401</Words>
  <Application>Microsoft Office PowerPoint</Application>
  <PresentationFormat>On-screen Show (4:3)</PresentationFormat>
  <Paragraphs>84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2_Office Theme</vt:lpstr>
      <vt:lpstr>3_Office Theme</vt:lpstr>
      <vt:lpstr>4_Office Theme</vt:lpstr>
      <vt:lpstr>5_Office Theme</vt:lpstr>
      <vt:lpstr>Ways to record  </vt:lpstr>
      <vt:lpstr>Wanyja Mankarr: Where is the bilby?</vt:lpstr>
      <vt:lpstr>Data from the video</vt:lpstr>
      <vt:lpstr>Tallying data of sightings </vt:lpstr>
      <vt:lpstr>Tallying data of sightings (day and night)</vt:lpstr>
      <vt:lpstr>Tallying data of sightings (seasons)</vt:lpstr>
      <vt:lpstr>Tallying data of sightings (day order)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</dc:creator>
  <cp:lastModifiedBy>Alison Laming</cp:lastModifiedBy>
  <cp:revision>977</cp:revision>
  <dcterms:created xsi:type="dcterms:W3CDTF">2021-03-16T22:56:28Z</dcterms:created>
  <dcterms:modified xsi:type="dcterms:W3CDTF">2024-02-20T04:31:28Z</dcterms:modified>
</cp:coreProperties>
</file>