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authors.xml" ContentType="application/vnd.ms-powerpoint.authors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  <p:sldMasterId id="2147483696" r:id="rId3"/>
    <p:sldMasterId id="2147483708" r:id="rId4"/>
  </p:sldMasterIdLst>
  <p:notesMasterIdLst>
    <p:notesMasterId r:id="rId12"/>
  </p:notesMasterIdLst>
  <p:sldIdLst>
    <p:sldId id="259" r:id="rId5"/>
    <p:sldId id="296" r:id="rId6"/>
    <p:sldId id="307" r:id="rId7"/>
    <p:sldId id="304" r:id="rId8"/>
    <p:sldId id="309" r:id="rId9"/>
    <p:sldId id="310" r:id="rId10"/>
    <p:sldId id="31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9F87EAE-6CC1-99D4-8E31-202EF7FA06F2}" name="Trish Wilson" initials="TW" userId="1a8d7cc3620296f7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D"/>
    <a:srgbClr val="E9F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0" autoAdjust="0"/>
    <p:restoredTop sz="86441" autoAdjust="0"/>
  </p:normalViewPr>
  <p:slideViewPr>
    <p:cSldViewPr>
      <p:cViewPr varScale="1">
        <p:scale>
          <a:sx n="137" d="100"/>
          <a:sy n="137" d="100"/>
        </p:scale>
        <p:origin x="50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customXml" Target="../customXml/item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256A4-61FE-4A76-BB28-6B79A6931F6F}" type="datetimeFigureOut">
              <a:rPr lang="en-AU" smtClean="0"/>
              <a:t>1/03/2024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04A82-F77A-4F2F-A04D-9E9D63F3DB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269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 unit of learning/lessons are developed through the kind permission of </a:t>
            </a:r>
            <a:r>
              <a:rPr lang="en-US" sz="10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Kanyirninpa</a:t>
            </a:r>
            <a:r>
              <a:rPr lang="en-US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Judurrpa</a:t>
            </a:r>
            <a:r>
              <a:rPr lang="en-US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and Martu and who are the Intellectual Property and copyright owners.</a:t>
            </a:r>
            <a:endParaRPr lang="en-US" sz="1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9847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Use this video for students to watch the video to acquire and record data about animal observations </a:t>
            </a:r>
            <a:endParaRPr lang="en-AU" dirty="0">
              <a:ea typeface="Calibri"/>
              <a:cs typeface="Calibri"/>
            </a:endParaRPr>
          </a:p>
          <a:p>
            <a:endParaRPr lang="en-AU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4422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40774-2F2B-5497-C3BE-422E282063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52E3881-AD5B-E175-AF0E-20278717C9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A2C3867-528A-1200-6B01-36E5922C94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ea typeface="Calibri"/>
              <a:cs typeface="Calibri"/>
            </a:endParaRPr>
          </a:p>
          <a:p>
            <a:endParaRPr lang="en-AU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155B61-46C8-557F-BD65-5CB8373D69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8057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28AC7E-081C-296F-3F64-1DCFF1F447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8BD9A40-B147-B330-751E-DB6599186F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80D2648-9993-AA72-6E0B-A62BB7E6F2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>
                <a:ea typeface="Calibri"/>
                <a:cs typeface="Calibri"/>
              </a:rPr>
              <a:t>This is a simple table to record animal species using tally marks. </a:t>
            </a:r>
          </a:p>
          <a:p>
            <a:r>
              <a:rPr lang="en-AU" dirty="0">
                <a:ea typeface="Calibri"/>
                <a:cs typeface="Calibri"/>
              </a:rPr>
              <a:t>Model how to use tally marks to ensure accurate recording of observations </a:t>
            </a:r>
          </a:p>
          <a:p>
            <a:r>
              <a:rPr lang="en-AU" dirty="0">
                <a:ea typeface="Calibri"/>
                <a:cs typeface="Calibri"/>
              </a:rPr>
              <a:t>Draw a line through 4 tally marks to mark a group of 5, this makes it easy to count totals. </a:t>
            </a:r>
          </a:p>
          <a:p>
            <a:endParaRPr lang="en-AU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A6CA10-ECC6-5D14-EDA5-385C21730A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5203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3EBB3A-EC52-0260-9F8E-AD91F9F6E3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0AB1C5A-2455-318B-852D-2141A15CDD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40410E-15B5-143C-1DD1-2D2C381AA3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>
                <a:ea typeface="Calibri"/>
                <a:cs typeface="Calibri"/>
              </a:rPr>
              <a:t>This form of recording organises data into day and night to show which animals were nocturnal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80D83C-D210-FD46-BC45-448A1A5F90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0657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3344AA-912D-ADF2-61A0-E931468990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37A525F-3A07-2F84-9903-DE604B9278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5C66560-E73A-7529-E526-1987D69C5F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>
                <a:ea typeface="Calibri"/>
                <a:cs typeface="Calibri"/>
              </a:rPr>
              <a:t>There may be a pattern of observations that is evident during seasons.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F4786-6237-B096-389F-F9804CF4B6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2846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9EBBE5-F048-FDE6-71E8-12D0BCB791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8B593B0-91B9-677C-7BE8-E13193553E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3D4A2C3-E4EF-DD3E-79C3-24AED811E9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>
                <a:ea typeface="Calibri"/>
                <a:cs typeface="Calibri"/>
              </a:rPr>
              <a:t>This data recording enables students to create a visual timeline which can provide an interesting view of the observations.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5A37E-FFB0-4169-1A5D-938017DAD9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9257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051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829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0095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390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8819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166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25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295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2536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977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53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7662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764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1439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4225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8033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75274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38626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1037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59772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519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91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6139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24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82496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161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3794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97598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57469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07229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65333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00192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446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8812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2796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83363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568" y="836712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48465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7711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597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268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903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10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560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353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mathematicshub.edu.a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9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about:blank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0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hyperlink" Target="about:blank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hyperlink" Target="https://www.mathematicshub.edu.a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FF6BD75-DA08-3392-4E89-F14C10FC4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21" y="-61353"/>
            <a:ext cx="9173121" cy="690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2024 Commonwealth of Australia, unless otherwise indicated. Creative Commons Attribution 4.0, unless otherwise indicated.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00B1F31-28AE-E38A-AD0E-0A2B762E1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076056" y="5620698"/>
            <a:ext cx="2735152" cy="1052738"/>
            <a:chOff x="5167683" y="5805262"/>
            <a:chExt cx="2735152" cy="1052738"/>
          </a:xfrm>
        </p:grpSpPr>
        <p:pic>
          <p:nvPicPr>
            <p:cNvPr id="18" name="Content Placeholder 12">
              <a:extLst>
                <a:ext uri="{FF2B5EF4-FFF2-40B4-BE49-F238E27FC236}">
                  <a16:creationId xmlns:a16="http://schemas.microsoft.com/office/drawing/2014/main" id="{738BD97F-6739-8B15-86D4-44FA53D29E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E1C5B88-B18B-7F64-5CC3-0CB55BE5C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1D74349-6211-8FAB-8805-B493A31BC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4A5E25A-A825-AB7A-2FEF-C449173C72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11697A6D-2B79-FF00-37E9-3A45E6A4DB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410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64283CD0-3AD0-113A-733E-5BDC7A102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3" r="504"/>
          <a:stretch/>
        </p:blipFill>
        <p:spPr bwMode="auto">
          <a:xfrm>
            <a:off x="0" y="839552"/>
            <a:ext cx="9145016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2024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BC9B929-D0DE-4155-832F-AB89357A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59291" y="5757084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DBC310A9-D3FD-A55B-4B22-8F8883F336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D3976FF-E2E8-E9CE-C292-7ECBC140B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ED26AD6-960E-51A4-E11D-FB018947F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99E1E0B-9DC0-5B1E-522B-D2801CC50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13809A4-5AD4-C434-EE66-4D9260D579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92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2024 Commonwealth of Australia, unless otherwise indicated. Creative Commons Attribution 4.0, unless otherwise indicated.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3C7CC2-E0D0-B218-2CD0-868B8DA2A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864" y="0"/>
            <a:ext cx="240113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644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  <p:pic>
        <p:nvPicPr>
          <p:cNvPr id="13" name="Picture 3">
            <a:extLst>
              <a:ext uri="{FF2B5EF4-FFF2-40B4-BE49-F238E27FC236}">
                <a16:creationId xmlns:a16="http://schemas.microsoft.com/office/drawing/2014/main" id="{2C83D9E3-82B6-514A-2A77-18A42DDFC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1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6"/>
          <a:stretch/>
        </p:blipFill>
        <p:spPr bwMode="auto">
          <a:xfrm>
            <a:off x="6345716" y="0"/>
            <a:ext cx="2798284" cy="688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58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j.org.au/media-films/wanyja-mankarr?rq=mankar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513AFF-1993-AFA1-8B37-284451BFB74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6988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AU" sz="7200" b="1" dirty="0">
                <a:solidFill>
                  <a:srgbClr val="323E4F"/>
                </a:solidFill>
                <a:latin typeface="Calibri"/>
                <a:ea typeface="Calibri"/>
                <a:cs typeface="Calibri"/>
              </a:rPr>
              <a:t>Ways to record</a:t>
            </a:r>
            <a:br>
              <a:rPr lang="en-AU" sz="7200" b="1" dirty="0">
                <a:solidFill>
                  <a:srgbClr val="323E4F"/>
                </a:solidFill>
                <a:latin typeface="Calibri"/>
                <a:ea typeface="Calibri"/>
                <a:cs typeface="Calibri"/>
              </a:rPr>
            </a:br>
            <a:endParaRPr lang="en-AU" sz="3200" dirty="0">
              <a:solidFill>
                <a:srgbClr val="323E4F"/>
              </a:solidFill>
              <a:ea typeface="Calibri"/>
              <a:cs typeface="Calibri"/>
            </a:endParaRPr>
          </a:p>
          <a:p>
            <a:pPr lvl="0">
              <a:spcBef>
                <a:spcPts val="0"/>
              </a:spcBef>
              <a:defRPr/>
            </a:pPr>
            <a:endParaRPr lang="en-AU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B82132D9-8A8A-0EE2-EEAC-766BBB046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24136"/>
          </a:xfrm>
        </p:spPr>
        <p:txBody>
          <a:bodyPr/>
          <a:lstStyle/>
          <a:p>
            <a:r>
              <a:rPr lang="en-AU" dirty="0"/>
              <a:t>Recording observational data of the bilby (</a:t>
            </a:r>
            <a:r>
              <a:rPr lang="en-AU" dirty="0" err="1"/>
              <a:t>mankarr</a:t>
            </a:r>
            <a:r>
              <a:rPr lang="en-AU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96366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F87752-09A8-E584-6BC6-FE175B9A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0"/>
            <a:ext cx="7200800" cy="1143000"/>
          </a:xfrm>
        </p:spPr>
        <p:txBody>
          <a:bodyPr>
            <a:noAutofit/>
          </a:bodyPr>
          <a:lstStyle/>
          <a:p>
            <a:pPr algn="l"/>
            <a:r>
              <a:rPr lang="en-GB" sz="3600" dirty="0" err="1">
                <a:solidFill>
                  <a:srgbClr val="000000"/>
                </a:solidFill>
              </a:rPr>
              <a:t>Wanyja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Mankarr</a:t>
            </a:r>
            <a:r>
              <a:rPr lang="en-GB" sz="3600" dirty="0">
                <a:solidFill>
                  <a:srgbClr val="000000"/>
                </a:solidFill>
              </a:rPr>
              <a:t>: Where is </a:t>
            </a:r>
            <a:r>
              <a:rPr lang="en-GB" sz="3600">
                <a:solidFill>
                  <a:srgbClr val="000000"/>
                </a:solidFill>
              </a:rPr>
              <a:t>the bilby?</a:t>
            </a:r>
            <a:endParaRPr lang="en-GB" sz="3600" dirty="0">
              <a:solidFill>
                <a:srgbClr val="0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DDB7F0-9BA4-FE90-266D-1B13EA654B5A}"/>
              </a:ext>
            </a:extLst>
          </p:cNvPr>
          <p:cNvSpPr txBox="1"/>
          <p:nvPr/>
        </p:nvSpPr>
        <p:spPr>
          <a:xfrm>
            <a:off x="677624" y="5623706"/>
            <a:ext cx="45874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 err="1">
                <a:hlinkClick r:id="rId3"/>
              </a:rPr>
              <a:t>Wanyja</a:t>
            </a:r>
            <a:r>
              <a:rPr lang="en-AU" dirty="0">
                <a:hlinkClick r:id="rId3"/>
              </a:rPr>
              <a:t> </a:t>
            </a:r>
            <a:r>
              <a:rPr lang="en-AU" dirty="0" err="1">
                <a:hlinkClick r:id="rId3"/>
              </a:rPr>
              <a:t>Mankarr</a:t>
            </a:r>
            <a:r>
              <a:rPr lang="en-AU" dirty="0">
                <a:hlinkClick r:id="rId3"/>
              </a:rPr>
              <a:t>: Where is the bilby </a:t>
            </a:r>
            <a:endParaRPr lang="en-AU" dirty="0"/>
          </a:p>
        </p:txBody>
      </p:sp>
      <p:pic>
        <p:nvPicPr>
          <p:cNvPr id="12" name="Picture 11" descr="Screen capture of video showing a bilby at night.">
            <a:extLst>
              <a:ext uri="{FF2B5EF4-FFF2-40B4-BE49-F238E27FC236}">
                <a16:creationId xmlns:a16="http://schemas.microsoft.com/office/drawing/2014/main" id="{4641BB56-B1BF-8F09-C654-6DA0BFCEF9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2568" y="1602369"/>
            <a:ext cx="7200800" cy="403244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A3E6EDB-18F3-2A1D-A891-60DAA3DA4883}"/>
              </a:ext>
            </a:extLst>
          </p:cNvPr>
          <p:cNvSpPr txBox="1"/>
          <p:nvPr/>
        </p:nvSpPr>
        <p:spPr>
          <a:xfrm>
            <a:off x="677624" y="929723"/>
            <a:ext cx="65308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rtl="0">
              <a:spcBef>
                <a:spcPts val="444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data can we collect from the video?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04396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470674-0E51-6258-6AA3-B6D7357560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080A621-476C-2E55-8A75-41CA193DA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0"/>
            <a:ext cx="7200800" cy="1143000"/>
          </a:xfrm>
        </p:spPr>
        <p:txBody>
          <a:bodyPr>
            <a:noAutofit/>
          </a:bodyPr>
          <a:lstStyle/>
          <a:p>
            <a:pPr algn="l"/>
            <a:r>
              <a:rPr lang="en-GB" sz="3600" dirty="0">
                <a:solidFill>
                  <a:srgbClr val="000000"/>
                </a:solidFill>
              </a:rPr>
              <a:t>Data from the video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2642A6-3898-6DE9-F8AD-1908852AE35B}"/>
              </a:ext>
            </a:extLst>
          </p:cNvPr>
          <p:cNvSpPr txBox="1"/>
          <p:nvPr/>
        </p:nvSpPr>
        <p:spPr>
          <a:xfrm>
            <a:off x="827584" y="1844824"/>
            <a:ext cx="6386877" cy="2451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rtl="0">
              <a:spcBef>
                <a:spcPts val="444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-AU" sz="2800" dirty="0">
                <a:latin typeface="Calibri"/>
                <a:cs typeface="Calibri"/>
                <a:sym typeface="Calibri"/>
              </a:rPr>
              <a:t>The video displays information about:</a:t>
            </a:r>
          </a:p>
          <a:p>
            <a:pPr marL="342900" marR="0" lvl="0" indent="-342900" algn="l" rtl="0">
              <a:spcBef>
                <a:spcPts val="444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AU" sz="2800" dirty="0">
                <a:latin typeface="Calibri"/>
                <a:cs typeface="Calibri"/>
                <a:sym typeface="Calibri"/>
              </a:rPr>
              <a:t>month (Martu language)</a:t>
            </a:r>
          </a:p>
          <a:p>
            <a:pPr marL="342900" indent="-342900">
              <a:spcBef>
                <a:spcPts val="444"/>
              </a:spcBef>
              <a:buSzPct val="100000"/>
              <a:buFont typeface="Arial"/>
              <a:buChar char="•"/>
            </a:pPr>
            <a:r>
              <a:rPr lang="en-AU" sz="2800" dirty="0">
                <a:latin typeface="Calibri"/>
                <a:cs typeface="Calibri"/>
                <a:sym typeface="Calibri"/>
              </a:rPr>
              <a:t>animal type (Martu language)</a:t>
            </a:r>
          </a:p>
          <a:p>
            <a:pPr marL="342900" indent="-342900">
              <a:spcBef>
                <a:spcPts val="444"/>
              </a:spcBef>
              <a:buSzPct val="100000"/>
              <a:buFont typeface="Arial"/>
              <a:buChar char="•"/>
            </a:pPr>
            <a:r>
              <a:rPr lang="en-AU" sz="2800" dirty="0">
                <a:latin typeface="Calibri"/>
                <a:cs typeface="Calibri"/>
                <a:sym typeface="Calibri"/>
              </a:rPr>
              <a:t>night or day</a:t>
            </a:r>
          </a:p>
          <a:p>
            <a:pPr marL="342900" indent="-342900">
              <a:spcBef>
                <a:spcPts val="444"/>
              </a:spcBef>
              <a:buSzPct val="100000"/>
              <a:buFont typeface="Arial"/>
              <a:buChar char="•"/>
            </a:pPr>
            <a:r>
              <a:rPr lang="en-AU" sz="2800" dirty="0">
                <a:latin typeface="Calibri"/>
                <a:cs typeface="Calibri"/>
                <a:sym typeface="Calibri"/>
              </a:rPr>
              <a:t>day of sighting.</a:t>
            </a:r>
          </a:p>
        </p:txBody>
      </p:sp>
    </p:spTree>
    <p:extLst>
      <p:ext uri="{BB962C8B-B14F-4D97-AF65-F5344CB8AC3E}">
        <p14:creationId xmlns:p14="http://schemas.microsoft.com/office/powerpoint/2010/main" val="573090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AFEEE3-4F6B-BF0E-8095-6FE693290B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7D0D8DF-23B6-BCA1-142A-3CB364A1A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1840" y="34379"/>
            <a:ext cx="5040560" cy="1143000"/>
          </a:xfrm>
        </p:spPr>
        <p:txBody>
          <a:bodyPr>
            <a:noAutofit/>
          </a:bodyPr>
          <a:lstStyle/>
          <a:p>
            <a:pPr algn="l"/>
            <a:r>
              <a:rPr lang="en-GB" sz="3600" dirty="0">
                <a:solidFill>
                  <a:srgbClr val="000000"/>
                </a:solidFill>
              </a:rPr>
              <a:t>Tallying data of sightings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AE0110A-B74C-CE5A-A809-1D5CD154B5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947466"/>
              </p:ext>
            </p:extLst>
          </p:nvPr>
        </p:nvGraphicFramePr>
        <p:xfrm>
          <a:off x="0" y="1177379"/>
          <a:ext cx="9144000" cy="491591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203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2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6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9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Animal type</a:t>
                      </a:r>
                      <a:endParaRPr sz="19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9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Sightings (tally)</a:t>
                      </a:r>
                      <a:endParaRPr sz="19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9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Totals</a:t>
                      </a:r>
                      <a:endParaRPr sz="19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0" u="none" strike="noStrike" cap="none" dirty="0" err="1"/>
                        <a:t>mankarr</a:t>
                      </a:r>
                      <a:r>
                        <a:rPr lang="en-US" sz="1900" b="0" u="none" strike="noStrike" cap="none" dirty="0"/>
                        <a:t> (bilby)</a:t>
                      </a: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900" u="none" strike="noStrike" cap="none" dirty="0" err="1"/>
                        <a:t>pujikatu</a:t>
                      </a:r>
                      <a:r>
                        <a:rPr lang="en-AU" sz="1900" u="none" strike="noStrike" cap="none" dirty="0"/>
                        <a:t> (</a:t>
                      </a:r>
                      <a:r>
                        <a:rPr lang="en-US" sz="1900" u="none" strike="noStrike" cap="none" dirty="0"/>
                        <a:t>wild cat)</a:t>
                      </a: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2000" u="none" strike="noStrike" cap="none" dirty="0" err="1"/>
                        <a:t>parnajarrpa</a:t>
                      </a:r>
                      <a:r>
                        <a:rPr lang="en-AU" sz="2000" u="none" strike="noStrike" cap="none" dirty="0"/>
                        <a:t> </a:t>
                      </a:r>
                      <a:r>
                        <a:rPr lang="en-US" sz="1900" u="none" strike="noStrike" cap="none" dirty="0"/>
                        <a:t>(sand goanna)</a:t>
                      </a: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900" u="none" strike="noStrike" cap="none" dirty="0"/>
                        <a:t> </a:t>
                      </a:r>
                      <a:r>
                        <a:rPr lang="en-AU" sz="1900" u="none" strike="noStrike" cap="none" dirty="0" err="1"/>
                        <a:t>kamalpa</a:t>
                      </a:r>
                      <a:r>
                        <a:rPr lang="en-AU" sz="1900" u="none" strike="noStrike" cap="none" baseline="0" dirty="0"/>
                        <a:t> </a:t>
                      </a:r>
                      <a:r>
                        <a:rPr lang="en-US" sz="1900" u="none" strike="noStrike" cap="none" baseline="0" dirty="0"/>
                        <a:t>(c</a:t>
                      </a:r>
                      <a:r>
                        <a:rPr lang="en-US" sz="1900" u="none" strike="noStrike" cap="none" dirty="0"/>
                        <a:t>amel)</a:t>
                      </a: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68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900" u="none" strike="noStrike" cap="none" dirty="0" err="1"/>
                        <a:t>turru</a:t>
                      </a:r>
                      <a:r>
                        <a:rPr lang="en-AU" sz="1900" u="none" strike="noStrike" cap="none" dirty="0"/>
                        <a:t> (</a:t>
                      </a:r>
                      <a:r>
                        <a:rPr lang="en-US" sz="1900" u="none" strike="noStrike" cap="none" dirty="0"/>
                        <a:t>button</a:t>
                      </a:r>
                      <a:r>
                        <a:rPr lang="en-US" sz="1900" u="none" strike="noStrike" cap="none" baseline="0" dirty="0"/>
                        <a:t> q</a:t>
                      </a:r>
                      <a:r>
                        <a:rPr lang="en-US" sz="1900" u="none" strike="noStrike" cap="none" dirty="0"/>
                        <a:t>uail)</a:t>
                      </a: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u="none" strike="noStrike" cap="none" dirty="0"/>
                        <a:t> </a:t>
                      </a:r>
                      <a:r>
                        <a:rPr lang="en-AU" sz="1900" u="none" strike="noStrike" cap="none" dirty="0" err="1"/>
                        <a:t>warnapari</a:t>
                      </a:r>
                      <a:r>
                        <a:rPr lang="en-AU" sz="1900" u="none" strike="noStrike" cap="none" dirty="0"/>
                        <a:t> </a:t>
                      </a:r>
                      <a:r>
                        <a:rPr lang="en-US" sz="1900" u="none" strike="noStrike" cap="none" dirty="0"/>
                        <a:t>(dingo)</a:t>
                      </a: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91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4A8010-620E-47A3-42F5-FACA1F4EA9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CAD6352-6C2C-E7FA-37EB-93DA60421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34379"/>
            <a:ext cx="7668344" cy="1143000"/>
          </a:xfrm>
        </p:spPr>
        <p:txBody>
          <a:bodyPr>
            <a:noAutofit/>
          </a:bodyPr>
          <a:lstStyle/>
          <a:p>
            <a:pPr algn="l"/>
            <a:r>
              <a:rPr lang="en-GB" sz="3600" dirty="0">
                <a:solidFill>
                  <a:srgbClr val="000000"/>
                </a:solidFill>
              </a:rPr>
              <a:t>Tallying data of sightings (day and night)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22D380D-7CFA-1D91-87AF-E20158D13C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099500"/>
              </p:ext>
            </p:extLst>
          </p:nvPr>
        </p:nvGraphicFramePr>
        <p:xfrm>
          <a:off x="0" y="980728"/>
          <a:ext cx="9144004" cy="5112568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779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5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4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9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Animal type</a:t>
                      </a:r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9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Day</a:t>
                      </a:r>
                      <a:endParaRPr sz="19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9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Night</a:t>
                      </a:r>
                      <a:endParaRPr sz="19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9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Totals</a:t>
                      </a: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0" u="none" strike="noStrike" cap="none" dirty="0" err="1"/>
                        <a:t>mankarr</a:t>
                      </a:r>
                      <a:r>
                        <a:rPr lang="en-US" sz="1900" b="0" u="none" strike="noStrike" cap="none" dirty="0"/>
                        <a:t> (bilby)</a:t>
                      </a: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900" u="none" strike="noStrike" cap="none" dirty="0" err="1"/>
                        <a:t>pujikatu</a:t>
                      </a:r>
                      <a:r>
                        <a:rPr lang="en-AU" sz="1900" u="none" strike="noStrike" cap="none" dirty="0"/>
                        <a:t> (</a:t>
                      </a:r>
                      <a:r>
                        <a:rPr lang="en-US" sz="1900" u="none" strike="noStrike" cap="none" dirty="0"/>
                        <a:t>wild cat)</a:t>
                      </a: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2000" u="none" strike="noStrike" cap="none" dirty="0" err="1"/>
                        <a:t>parnajarrpa</a:t>
                      </a:r>
                      <a:r>
                        <a:rPr lang="en-AU" sz="2000" u="none" strike="noStrike" cap="none" dirty="0"/>
                        <a:t> </a:t>
                      </a:r>
                      <a:r>
                        <a:rPr lang="en-US" sz="1900" u="none" strike="noStrike" cap="none" dirty="0"/>
                        <a:t>(sand goanna)</a:t>
                      </a: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900" u="none" strike="noStrike" cap="none" dirty="0"/>
                        <a:t> </a:t>
                      </a:r>
                      <a:r>
                        <a:rPr lang="en-AU" sz="1900" u="none" strike="noStrike" cap="none" dirty="0" err="1"/>
                        <a:t>kamalpa</a:t>
                      </a:r>
                      <a:r>
                        <a:rPr lang="en-AU" sz="1900" u="none" strike="noStrike" cap="none" baseline="0" dirty="0"/>
                        <a:t> </a:t>
                      </a:r>
                      <a:r>
                        <a:rPr lang="en-US" sz="1900" u="none" strike="noStrike" cap="none" baseline="0" dirty="0"/>
                        <a:t>(c</a:t>
                      </a:r>
                      <a:r>
                        <a:rPr lang="en-US" sz="1900" u="none" strike="noStrike" cap="none" dirty="0"/>
                        <a:t>amel)</a:t>
                      </a: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63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900" u="none" strike="noStrike" cap="none" dirty="0" err="1"/>
                        <a:t>turru</a:t>
                      </a:r>
                      <a:r>
                        <a:rPr lang="en-AU" sz="1900" u="none" strike="noStrike" cap="none" dirty="0"/>
                        <a:t> (</a:t>
                      </a:r>
                      <a:r>
                        <a:rPr lang="en-US" sz="1900" u="none" strike="noStrike" cap="none" dirty="0"/>
                        <a:t>button</a:t>
                      </a:r>
                      <a:r>
                        <a:rPr lang="en-US" sz="1900" u="none" strike="noStrike" cap="none" baseline="0" dirty="0"/>
                        <a:t> q</a:t>
                      </a:r>
                      <a:r>
                        <a:rPr lang="en-US" sz="1900" u="none" strike="noStrike" cap="none" dirty="0"/>
                        <a:t>uail)</a:t>
                      </a: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4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u="none" strike="noStrike" cap="none" dirty="0"/>
                        <a:t> </a:t>
                      </a:r>
                      <a:r>
                        <a:rPr lang="en-AU" sz="1900" u="none" strike="noStrike" cap="none" dirty="0" err="1"/>
                        <a:t>warnapari</a:t>
                      </a:r>
                      <a:r>
                        <a:rPr lang="en-AU" sz="1900" u="none" strike="noStrike" cap="none" dirty="0"/>
                        <a:t> </a:t>
                      </a:r>
                      <a:r>
                        <a:rPr lang="en-US" sz="1900" u="none" strike="noStrike" cap="none" dirty="0"/>
                        <a:t>(dingo)</a:t>
                      </a: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661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DB1926-346D-CD15-68F4-B6F6E578F7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33C277B-D8DD-2A4A-408C-8743E947B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34379"/>
            <a:ext cx="7668344" cy="1143000"/>
          </a:xfrm>
        </p:spPr>
        <p:txBody>
          <a:bodyPr>
            <a:noAutofit/>
          </a:bodyPr>
          <a:lstStyle/>
          <a:p>
            <a:pPr algn="l"/>
            <a:r>
              <a:rPr lang="en-GB" sz="3600" dirty="0">
                <a:solidFill>
                  <a:srgbClr val="000000"/>
                </a:solidFill>
              </a:rPr>
              <a:t>Tallying data of sightings (seasons)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0B0DA13-E523-C392-7DA8-E3CC1463FF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296749"/>
              </p:ext>
            </p:extLst>
          </p:nvPr>
        </p:nvGraphicFramePr>
        <p:xfrm>
          <a:off x="-35200" y="980728"/>
          <a:ext cx="9179201" cy="4791696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361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11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77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4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12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974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9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Animal type</a:t>
                      </a:r>
                      <a:endParaRPr sz="19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sz="1600" u="none" strike="noStrike" cap="none" dirty="0" err="1"/>
                        <a:t>Kurlijara</a:t>
                      </a:r>
                      <a:r>
                        <a:rPr lang="en-AU" sz="1600" u="none" strike="noStrike" cap="none" dirty="0"/>
                        <a:t> </a:t>
                      </a:r>
                      <a:r>
                        <a:rPr lang="en-AU" sz="1600" b="0" u="none" strike="noStrike" cap="none" dirty="0"/>
                        <a:t>January</a:t>
                      </a: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sz="1600" u="none" strike="noStrike" cap="none" dirty="0" err="1"/>
                        <a:t>Kurlijara</a:t>
                      </a:r>
                      <a:r>
                        <a:rPr lang="en-AU" sz="1600" u="none" strike="noStrike" cap="none" dirty="0"/>
                        <a:t> February</a:t>
                      </a: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u="none" strike="noStrike" cap="none" dirty="0" err="1"/>
                        <a:t>Kurlijara</a:t>
                      </a:r>
                      <a:r>
                        <a:rPr lang="en-AU" sz="1600" u="none" strike="noStrike" cap="none" dirty="0"/>
                        <a:t> </a:t>
                      </a:r>
                      <a:r>
                        <a:rPr lang="en-US" sz="1600" u="none" strike="noStrike" cap="none" dirty="0"/>
                        <a:t>March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sz="1600" u="none" strike="noStrike" cap="none" dirty="0" err="1"/>
                        <a:t>Wantajarra</a:t>
                      </a:r>
                      <a:r>
                        <a:rPr lang="en-AU" sz="1600" u="none" strike="noStrike" cap="none" dirty="0"/>
                        <a:t> April</a:t>
                      </a: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sz="1600" u="none" strike="noStrike" cap="none" dirty="0" err="1"/>
                        <a:t>Wantajarra</a:t>
                      </a:r>
                      <a:r>
                        <a:rPr lang="en-AU" sz="1600" u="none" strike="noStrike" cap="none" dirty="0"/>
                        <a:t> May</a:t>
                      </a: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u="none" strike="noStrike" cap="none" dirty="0" err="1"/>
                        <a:t>Wantajarra</a:t>
                      </a:r>
                      <a:r>
                        <a:rPr lang="en-AU" sz="1600" u="none" strike="noStrike" cap="none" dirty="0"/>
                        <a:t> </a:t>
                      </a:r>
                      <a:r>
                        <a:rPr lang="en-US" sz="1600" u="none" strike="noStrike" cap="none" dirty="0"/>
                        <a:t>June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Totals</a:t>
                      </a:r>
                      <a:endParaRPr sz="19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7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u="none" strike="noStrike" cap="none" dirty="0" err="1"/>
                        <a:t>mankarr</a:t>
                      </a:r>
                      <a:r>
                        <a:rPr lang="en-US" sz="1600" b="0" u="none" strike="noStrike" cap="none" dirty="0"/>
                        <a:t> (bilby)</a:t>
                      </a:r>
                      <a:endParaRPr sz="1600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7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u="none" strike="noStrike" cap="none" dirty="0" err="1"/>
                        <a:t>pujikatu</a:t>
                      </a:r>
                      <a:r>
                        <a:rPr lang="en-AU" sz="1600" u="none" strike="noStrike" cap="none" dirty="0"/>
                        <a:t> (</a:t>
                      </a:r>
                      <a:r>
                        <a:rPr lang="en-US" sz="1600" u="none" strike="noStrike" cap="none" dirty="0"/>
                        <a:t>wild cat)</a:t>
                      </a:r>
                      <a:endParaRPr sz="16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7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u="none" strike="noStrike" cap="none" dirty="0" err="1"/>
                        <a:t>parnajarrpa</a:t>
                      </a:r>
                      <a:r>
                        <a:rPr lang="en-AU" sz="1600" u="none" strike="noStrike" cap="none" dirty="0"/>
                        <a:t> </a:t>
                      </a:r>
                      <a:r>
                        <a:rPr lang="en-US" sz="1600" u="none" strike="noStrike" cap="none" dirty="0"/>
                        <a:t>(sand goanna)</a:t>
                      </a:r>
                      <a:endParaRPr sz="16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7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u="none" strike="noStrike" cap="none" dirty="0"/>
                        <a:t> </a:t>
                      </a:r>
                      <a:r>
                        <a:rPr lang="en-AU" sz="1600" u="none" strike="noStrike" cap="none" dirty="0" err="1"/>
                        <a:t>kamalpa</a:t>
                      </a:r>
                      <a:r>
                        <a:rPr lang="en-AU" sz="1600" u="none" strike="noStrike" cap="none" baseline="0" dirty="0"/>
                        <a:t> </a:t>
                      </a:r>
                      <a:r>
                        <a:rPr lang="en-US" sz="1600" u="none" strike="noStrike" cap="none" baseline="0" dirty="0"/>
                        <a:t>(c</a:t>
                      </a:r>
                      <a:r>
                        <a:rPr lang="en-US" sz="1600" u="none" strike="noStrike" cap="none" dirty="0"/>
                        <a:t>amel)</a:t>
                      </a:r>
                      <a:endParaRPr sz="16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85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u="none" strike="noStrike" cap="none" dirty="0" err="1"/>
                        <a:t>turru</a:t>
                      </a:r>
                      <a:r>
                        <a:rPr lang="en-AU" sz="1600" u="none" strike="noStrike" cap="none" dirty="0"/>
                        <a:t> (</a:t>
                      </a:r>
                      <a:r>
                        <a:rPr lang="en-US" sz="1600" u="none" strike="noStrike" cap="none" dirty="0"/>
                        <a:t>button</a:t>
                      </a:r>
                      <a:r>
                        <a:rPr lang="en-US" sz="1600" u="none" strike="noStrike" cap="none" baseline="0" dirty="0"/>
                        <a:t> q</a:t>
                      </a:r>
                      <a:r>
                        <a:rPr lang="en-US" sz="1600" u="none" strike="noStrike" cap="none" dirty="0"/>
                        <a:t>uail)</a:t>
                      </a:r>
                      <a:endParaRPr sz="16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7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 dirty="0"/>
                        <a:t> </a:t>
                      </a:r>
                      <a:r>
                        <a:rPr lang="en-AU" sz="1600" u="none" strike="noStrike" cap="none" dirty="0" err="1"/>
                        <a:t>warnapari</a:t>
                      </a:r>
                      <a:r>
                        <a:rPr lang="en-AU" sz="1600" u="none" strike="noStrike" cap="none" dirty="0"/>
                        <a:t> </a:t>
                      </a:r>
                      <a:r>
                        <a:rPr lang="en-US" sz="1600" u="none" strike="noStrike" cap="none" dirty="0"/>
                        <a:t>(dingo)</a:t>
                      </a:r>
                      <a:endParaRPr sz="16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802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4A2BAA-A451-33EE-CBBE-71F7BF71C1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9328652-C1A1-64C4-A5ED-4BDD0EC09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34379"/>
            <a:ext cx="7668344" cy="1143000"/>
          </a:xfrm>
        </p:spPr>
        <p:txBody>
          <a:bodyPr>
            <a:noAutofit/>
          </a:bodyPr>
          <a:lstStyle/>
          <a:p>
            <a:pPr algn="l"/>
            <a:r>
              <a:rPr lang="en-GB" sz="3600" dirty="0">
                <a:solidFill>
                  <a:srgbClr val="000000"/>
                </a:solidFill>
              </a:rPr>
              <a:t>Tallying data of sightings (day order)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057CA00-338D-A518-9316-3BF9AA9B8C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688946"/>
              </p:ext>
            </p:extLst>
          </p:nvPr>
        </p:nvGraphicFramePr>
        <p:xfrm>
          <a:off x="0" y="980728"/>
          <a:ext cx="9143996" cy="5112568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71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70667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9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Animal type</a:t>
                      </a:r>
                      <a:endParaRPr sz="19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sz="1600" u="none" strike="noStrike" cap="none" dirty="0"/>
                        <a:t>1</a:t>
                      </a:r>
                      <a:r>
                        <a:rPr lang="en-AU" sz="1600" u="none" strike="noStrike" cap="none" baseline="30000" dirty="0"/>
                        <a:t>st</a:t>
                      </a:r>
                      <a:r>
                        <a:rPr lang="en-AU" sz="1600" u="none" strike="noStrike" cap="none" baseline="0" dirty="0"/>
                        <a:t> </a:t>
                      </a:r>
                      <a:endParaRPr lang="en-AU" sz="16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AU" sz="1600" b="1" i="0" u="none" strike="noStrike" cap="none" baseline="30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nd</a:t>
                      </a:r>
                      <a:r>
                        <a:rPr lang="en-AU" sz="16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sz="1600" u="none" strike="noStrike" cap="none" dirty="0"/>
                        <a:t>3</a:t>
                      </a:r>
                      <a:r>
                        <a:rPr lang="en-AU" sz="1600" u="none" strike="noStrike" cap="none" baseline="30000" dirty="0"/>
                        <a:t>rd</a:t>
                      </a:r>
                      <a:r>
                        <a:rPr lang="en-AU" sz="1600" u="none" strike="noStrike" cap="none" dirty="0"/>
                        <a:t> </a:t>
                      </a: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sz="1600" u="none" strike="noStrike" cap="none" dirty="0"/>
                        <a:t>4</a:t>
                      </a:r>
                      <a:r>
                        <a:rPr lang="en-AU" sz="1600" u="none" strike="noStrike" cap="none" baseline="30000" dirty="0"/>
                        <a:t>th</a:t>
                      </a:r>
                      <a:endParaRPr lang="en-AU" sz="16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r>
                        <a:rPr lang="en-AU" sz="1600" b="1" i="0" u="none" strike="noStrike" cap="none" baseline="30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r>
                        <a:rPr lang="en-AU" sz="1600" b="1" i="0" u="none" strike="noStrike" cap="none" baseline="30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r>
                        <a:rPr lang="en-AU" sz="1600" b="1" i="0" u="none" strike="noStrike" cap="none" baseline="30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r>
                        <a:rPr lang="en-AU" sz="1600" b="1" i="0" u="none" strike="noStrike" cap="none" baseline="30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r>
                        <a:rPr lang="en-AU" sz="1600" b="1" i="0" u="none" strike="noStrike" cap="none" baseline="30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r>
                        <a:rPr lang="en-AU" sz="1600" b="1" i="0" u="none" strike="noStrike" cap="none" baseline="30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</a:t>
                      </a:r>
                      <a:endParaRPr lang="en-AU" sz="16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8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Include more columns </a:t>
                      </a:r>
                      <a:endParaRPr sz="8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Totals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3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u="none" strike="noStrike" cap="none" dirty="0" err="1"/>
                        <a:t>mankarr</a:t>
                      </a:r>
                      <a:r>
                        <a:rPr lang="en-US" sz="1600" b="0" u="none" strike="noStrike" cap="none" dirty="0"/>
                        <a:t> (bilby)</a:t>
                      </a:r>
                      <a:endParaRPr sz="1600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dirty="0"/>
                        <a:t>Day 7</a:t>
                      </a:r>
                      <a:endParaRPr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1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u="none" strike="noStrike" cap="none" dirty="0" err="1"/>
                        <a:t>pujikatu</a:t>
                      </a:r>
                      <a:r>
                        <a:rPr lang="en-AU" sz="1600" u="none" strike="noStrike" cap="none" dirty="0"/>
                        <a:t> (</a:t>
                      </a:r>
                      <a:r>
                        <a:rPr lang="en-US" sz="1600" u="none" strike="noStrike" cap="none" dirty="0"/>
                        <a:t>wild cat)</a:t>
                      </a:r>
                      <a:endParaRPr sz="16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84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u="none" strike="noStrike" cap="none" dirty="0" err="1"/>
                        <a:t>parnajarrpa</a:t>
                      </a:r>
                      <a:r>
                        <a:rPr lang="en-AU" sz="1600" u="none" strike="noStrike" cap="none" dirty="0"/>
                        <a:t> </a:t>
                      </a:r>
                      <a:r>
                        <a:rPr lang="en-US" sz="1600" u="none" strike="noStrike" cap="none" dirty="0"/>
                        <a:t>(sand goanna)</a:t>
                      </a:r>
                      <a:endParaRPr sz="16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1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u="none" strike="noStrike" cap="none" dirty="0"/>
                        <a:t> </a:t>
                      </a:r>
                      <a:r>
                        <a:rPr lang="en-AU" sz="1600" u="none" strike="noStrike" cap="none" dirty="0" err="1"/>
                        <a:t>kamalpa</a:t>
                      </a:r>
                      <a:r>
                        <a:rPr lang="en-AU" sz="1600" u="none" strike="noStrike" cap="none" baseline="0" dirty="0"/>
                        <a:t> </a:t>
                      </a:r>
                      <a:r>
                        <a:rPr lang="en-US" sz="1600" u="none" strike="noStrike" cap="none" baseline="0" dirty="0"/>
                        <a:t>(c</a:t>
                      </a:r>
                      <a:r>
                        <a:rPr lang="en-US" sz="1600" u="none" strike="noStrike" cap="none" dirty="0"/>
                        <a:t>amel)</a:t>
                      </a:r>
                      <a:endParaRPr sz="16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18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u="none" strike="noStrike" cap="none" dirty="0" err="1"/>
                        <a:t>turru</a:t>
                      </a:r>
                      <a:r>
                        <a:rPr lang="en-AU" sz="1600" u="none" strike="noStrike" cap="none" dirty="0"/>
                        <a:t> (</a:t>
                      </a:r>
                      <a:r>
                        <a:rPr lang="en-US" sz="1600" u="none" strike="noStrike" cap="none" dirty="0"/>
                        <a:t>button</a:t>
                      </a:r>
                      <a:r>
                        <a:rPr lang="en-US" sz="1600" u="none" strike="noStrike" cap="none" baseline="0" dirty="0"/>
                        <a:t> q</a:t>
                      </a:r>
                      <a:r>
                        <a:rPr lang="en-US" sz="1600" u="none" strike="noStrike" cap="none" dirty="0"/>
                        <a:t>uail)</a:t>
                      </a:r>
                      <a:endParaRPr sz="16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71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 dirty="0"/>
                        <a:t> </a:t>
                      </a:r>
                      <a:r>
                        <a:rPr lang="en-AU" sz="1600" u="none" strike="noStrike" cap="none" dirty="0" err="1"/>
                        <a:t>warnapari</a:t>
                      </a:r>
                      <a:r>
                        <a:rPr lang="en-AU" sz="1600" u="none" strike="noStrike" cap="none" dirty="0"/>
                        <a:t> </a:t>
                      </a:r>
                      <a:r>
                        <a:rPr lang="en-US" sz="1600" u="none" strike="noStrike" cap="none" dirty="0"/>
                        <a:t>(dingo)</a:t>
                      </a:r>
                      <a:endParaRPr sz="16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42162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856600FD2D4391AFDDFCF33A69BD" ma:contentTypeVersion="19" ma:contentTypeDescription="Create a new document." ma:contentTypeScope="" ma:versionID="e39b5eb3708ccab1ed6e63c44a6ae965">
  <xsd:schema xmlns:xsd="http://www.w3.org/2001/XMLSchema" xmlns:xs="http://www.w3.org/2001/XMLSchema" xmlns:p="http://schemas.microsoft.com/office/2006/metadata/properties" xmlns:ns2="64eff3df-e3d6-48ed-978f-45ff25640900" xmlns:ns3="ff236c08-9611-4854-a4bb-16d44b7327b6" targetNamespace="http://schemas.microsoft.com/office/2006/metadata/properties" ma:root="true" ma:fieldsID="c02f4a560dbdabc0115429e529d2fd1b" ns2:_="" ns3:_="">
    <xsd:import namespace="64eff3df-e3d6-48ed-978f-45ff25640900"/>
    <xsd:import namespace="ff236c08-9611-4854-a4bb-16d44b7327b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Comment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eff3df-e3d6-48ed-978f-45ff256409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7267be2-ffe6-46cd-94d9-2cfd9b1e6422}" ma:internalName="TaxCatchAll" ma:showField="CatchAllData" ma:web="64eff3df-e3d6-48ed-978f-45ff25640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36c08-9611-4854-a4bb-16d44b7327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Comments" ma:index="20" nillable="true" ma:displayName="Comments" ma:format="Dropdown" ma:internalName="Comments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7212af-5298-4b34-9fde-95afa33fa1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ff236c08-9611-4854-a4bb-16d44b7327b6" xsi:nil="true"/>
    <lcf76f155ced4ddcb4097134ff3c332f xmlns="ff236c08-9611-4854-a4bb-16d44b7327b6">
      <Terms xmlns="http://schemas.microsoft.com/office/infopath/2007/PartnerControls"/>
    </lcf76f155ced4ddcb4097134ff3c332f>
    <TaxCatchAll xmlns="64eff3df-e3d6-48ed-978f-45ff25640900" xsi:nil="true"/>
  </documentManagement>
</p:properties>
</file>

<file path=customXml/itemProps1.xml><?xml version="1.0" encoding="utf-8"?>
<ds:datastoreItem xmlns:ds="http://schemas.openxmlformats.org/officeDocument/2006/customXml" ds:itemID="{B3F4DA7D-6E3A-49F5-B6B2-2ED99F093859}"/>
</file>

<file path=customXml/itemProps2.xml><?xml version="1.0" encoding="utf-8"?>
<ds:datastoreItem xmlns:ds="http://schemas.openxmlformats.org/officeDocument/2006/customXml" ds:itemID="{4FA6B4FE-A902-4040-AD2D-9BBC6EEA0959}"/>
</file>

<file path=customXml/itemProps3.xml><?xml version="1.0" encoding="utf-8"?>
<ds:datastoreItem xmlns:ds="http://schemas.openxmlformats.org/officeDocument/2006/customXml" ds:itemID="{63A4AEF8-A754-47B7-8D97-B4B9EC9E4631}"/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401</Words>
  <Application>Microsoft Office PowerPoint</Application>
  <PresentationFormat>On-screen Show (4:3)</PresentationFormat>
  <Paragraphs>83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2_Office Theme</vt:lpstr>
      <vt:lpstr>3_Office Theme</vt:lpstr>
      <vt:lpstr>4_Office Theme</vt:lpstr>
      <vt:lpstr>5_Office Theme</vt:lpstr>
      <vt:lpstr>Ways to record  </vt:lpstr>
      <vt:lpstr>Wanyja Mankarr: Where is the bilby?</vt:lpstr>
      <vt:lpstr>Data from the video</vt:lpstr>
      <vt:lpstr>Tallying data of sightings </vt:lpstr>
      <vt:lpstr>Tallying data of sightings (day and night)</vt:lpstr>
      <vt:lpstr>Tallying data of sightings (seasons)</vt:lpstr>
      <vt:lpstr>Tallying data of sightings (day order)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Alison Laming</cp:lastModifiedBy>
  <cp:revision>979</cp:revision>
  <dcterms:created xsi:type="dcterms:W3CDTF">2021-03-16T22:56:28Z</dcterms:created>
  <dcterms:modified xsi:type="dcterms:W3CDTF">2024-03-01T00:34:35Z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0x0101000810856600FD2D4391AFDDFCF33A69BD</vt:lpwstr>
  </property>
  <property fmtid="{D5CDD505-2E9C-101B-9397-08002B2CF9AE}" pid="3" name="Order">
    <vt:r8>92932400</vt:r8>
  </property>
</Properties>
</file>